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2"/>
  </p:notesMasterIdLst>
  <p:sldIdLst>
    <p:sldId id="256" r:id="rId2"/>
    <p:sldId id="302" r:id="rId3"/>
    <p:sldId id="314" r:id="rId4"/>
    <p:sldId id="402" r:id="rId5"/>
    <p:sldId id="303" r:id="rId6"/>
    <p:sldId id="340" r:id="rId7"/>
    <p:sldId id="304" r:id="rId8"/>
    <p:sldId id="305" r:id="rId9"/>
    <p:sldId id="308" r:id="rId10"/>
    <p:sldId id="307" r:id="rId11"/>
    <p:sldId id="324" r:id="rId12"/>
    <p:sldId id="325" r:id="rId13"/>
    <p:sldId id="326" r:id="rId14"/>
    <p:sldId id="327" r:id="rId15"/>
    <p:sldId id="328" r:id="rId16"/>
    <p:sldId id="403" r:id="rId17"/>
    <p:sldId id="404" r:id="rId18"/>
    <p:sldId id="405" r:id="rId19"/>
    <p:sldId id="406" r:id="rId20"/>
    <p:sldId id="329" r:id="rId21"/>
    <p:sldId id="330" r:id="rId22"/>
    <p:sldId id="331" r:id="rId23"/>
    <p:sldId id="332" r:id="rId24"/>
    <p:sldId id="333" r:id="rId25"/>
    <p:sldId id="334" r:id="rId26"/>
    <p:sldId id="335" r:id="rId27"/>
    <p:sldId id="336" r:id="rId28"/>
    <p:sldId id="337" r:id="rId29"/>
    <p:sldId id="338" r:id="rId30"/>
    <p:sldId id="339" r:id="rId31"/>
    <p:sldId id="341" r:id="rId32"/>
    <p:sldId id="410" r:id="rId33"/>
    <p:sldId id="411" r:id="rId34"/>
    <p:sldId id="412" r:id="rId35"/>
    <p:sldId id="409" r:id="rId36"/>
    <p:sldId id="342" r:id="rId37"/>
    <p:sldId id="343" r:id="rId38"/>
    <p:sldId id="344" r:id="rId39"/>
    <p:sldId id="407" r:id="rId40"/>
    <p:sldId id="413" r:id="rId41"/>
  </p:sldIdLst>
  <p:sldSz cx="9144000" cy="6858000" type="screen4x3"/>
  <p:notesSz cx="6858000" cy="9144000"/>
  <p:defaultTextStyle>
    <a:defPPr>
      <a:defRPr lang="en-US"/>
    </a:defPPr>
    <a:lvl1pPr marL="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629" y="2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58361C-CE7C-492B-BD9A-DF2D0D6FA3EE}" type="datetimeFigureOut">
              <a:rPr lang="en-US" smtClean="0"/>
              <a:t>10-Sep-25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3CCA5C-BD90-4E67-AD7E-C3090529C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511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37832" y="1895301"/>
            <a:ext cx="7477518" cy="1789774"/>
          </a:xfrm>
        </p:spPr>
        <p:txBody>
          <a:bodyPr wrap="none" anchor="b">
            <a:noAutofit/>
          </a:bodyPr>
          <a:lstStyle>
            <a:lvl1pPr algn="r">
              <a:defRPr sz="4800" b="1" i="0" spc="0" baseline="0">
                <a:solidFill>
                  <a:schemeClr val="tx1"/>
                </a:solidFill>
                <a:effectLst/>
                <a:latin typeface="Montserrat" pitchFamily="2" charset="77"/>
                <a:cs typeface="Montserrat" pitchFamily="2" charset="77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37832" y="3694377"/>
            <a:ext cx="7477518" cy="852688"/>
          </a:xfrm>
        </p:spPr>
        <p:txBody>
          <a:bodyPr anchor="b">
            <a:noAutofit/>
          </a:bodyPr>
          <a:lstStyle>
            <a:lvl1pPr marL="0" indent="0" algn="r">
              <a:buNone/>
              <a:defRPr sz="2800" b="0" i="0">
                <a:solidFill>
                  <a:schemeClr val="tx1"/>
                </a:solidFill>
                <a:latin typeface="Montserrat" pitchFamily="2" charset="77"/>
                <a:cs typeface="Montserrat" pitchFamily="2" charset="77"/>
              </a:defRPr>
            </a:lvl1pPr>
            <a:lvl2pPr marL="380992" indent="0" algn="ctr">
              <a:buNone/>
              <a:defRPr sz="1667"/>
            </a:lvl2pPr>
            <a:lvl3pPr marL="761985" indent="0" algn="ctr">
              <a:buNone/>
              <a:defRPr sz="1500"/>
            </a:lvl3pPr>
            <a:lvl4pPr marL="1142977" indent="0" algn="ctr">
              <a:buNone/>
              <a:defRPr sz="1333"/>
            </a:lvl4pPr>
            <a:lvl5pPr marL="1523970" indent="0" algn="ctr">
              <a:buNone/>
              <a:defRPr sz="1333"/>
            </a:lvl5pPr>
            <a:lvl6pPr marL="1904962" indent="0" algn="ctr">
              <a:buNone/>
              <a:defRPr sz="1333"/>
            </a:lvl6pPr>
            <a:lvl7pPr marL="2285954" indent="0" algn="ctr">
              <a:buNone/>
              <a:defRPr sz="1333"/>
            </a:lvl7pPr>
            <a:lvl8pPr marL="2666947" indent="0" algn="ctr">
              <a:buNone/>
              <a:defRPr sz="1333"/>
            </a:lvl8pPr>
            <a:lvl9pPr marL="3047940" indent="0" algn="ctr">
              <a:buNone/>
              <a:defRPr sz="1333"/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56409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ullets and right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4B78269-2564-3649-96BA-0374B26733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4" y="365125"/>
            <a:ext cx="4708569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8F76752-A6BF-1643-A2FD-29A57B1BBD08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94051" y="1475651"/>
            <a:ext cx="4708570" cy="4262998"/>
          </a:xfrm>
        </p:spPr>
        <p:txBody>
          <a:bodyPr>
            <a:noAutofit/>
          </a:bodyPr>
          <a:lstStyle>
            <a:lvl1pPr>
              <a:spcAft>
                <a:spcPts val="1200"/>
              </a:spcAft>
              <a:defRPr sz="2800"/>
            </a:lvl1pPr>
            <a:lvl2pPr>
              <a:spcAft>
                <a:spcPts val="1200"/>
              </a:spcAft>
              <a:defRPr sz="2400"/>
            </a:lvl2pPr>
            <a:lvl3pPr>
              <a:spcAft>
                <a:spcPts val="1200"/>
              </a:spcAft>
              <a:defRPr sz="2000"/>
            </a:lvl3pPr>
            <a:lvl4pPr>
              <a:spcAft>
                <a:spcPts val="1200"/>
              </a:spcAft>
              <a:defRPr sz="1800"/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9B62AAE-DA19-E14B-B2DB-6EB9850732B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06459" y="1033111"/>
            <a:ext cx="2943489" cy="51206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2482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ullets and left image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4B78269-2564-3649-96BA-0374B26733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41381" y="365125"/>
            <a:ext cx="4708569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8F76752-A6BF-1643-A2FD-29A57B1BBD08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941379" y="1475651"/>
            <a:ext cx="4708570" cy="4628758"/>
          </a:xfrm>
        </p:spPr>
        <p:txBody>
          <a:bodyPr>
            <a:noAutofit/>
          </a:bodyPr>
          <a:lstStyle>
            <a:lvl1pPr>
              <a:spcAft>
                <a:spcPts val="1200"/>
              </a:spcAft>
              <a:defRPr sz="2800"/>
            </a:lvl1pPr>
            <a:lvl2pPr>
              <a:spcAft>
                <a:spcPts val="1200"/>
              </a:spcAft>
              <a:defRPr sz="2400"/>
            </a:lvl2pPr>
            <a:lvl3pPr>
              <a:spcAft>
                <a:spcPts val="1200"/>
              </a:spcAft>
              <a:defRPr sz="2000"/>
            </a:lvl3pPr>
            <a:lvl4pPr>
              <a:spcAft>
                <a:spcPts val="1200"/>
              </a:spcAft>
              <a:defRPr sz="1800"/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9B62AAE-DA19-E14B-B2DB-6EB9850732B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7836" y="895797"/>
            <a:ext cx="2986976" cy="5423024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78886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-2-imag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F3F504F-3A41-DC4B-BEE1-47D0E19E9F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3" y="365125"/>
            <a:ext cx="8155896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824842C3-42B5-9C43-9E2C-66DDA1C83AE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88667" y="1475651"/>
            <a:ext cx="3978520" cy="4111650"/>
          </a:xfrm>
        </p:spPr>
        <p:txBody>
          <a:bodyPr>
            <a:normAutofit/>
          </a:bodyPr>
          <a:lstStyle>
            <a:lvl1pPr marL="0" marR="0" indent="0" algn="l" defTabSz="761985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marL="0" marR="0" lvl="0" indent="0" algn="l" defTabSz="761985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 – remember to add alt tag(s)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A89EA318-93EB-D34A-957B-D0D443FDB6F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94052" y="1475650"/>
            <a:ext cx="3978520" cy="4111650"/>
          </a:xfrm>
        </p:spPr>
        <p:txBody>
          <a:bodyPr>
            <a:normAutofit/>
          </a:bodyPr>
          <a:lstStyle>
            <a:lvl1pPr marL="0" marR="0" indent="0" algn="l" defTabSz="761985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marL="0" marR="0" lvl="0" indent="0" algn="l" defTabSz="761985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 – remember to add alt tag(s)</a:t>
            </a:r>
          </a:p>
        </p:txBody>
      </p:sp>
    </p:spTree>
    <p:extLst>
      <p:ext uri="{BB962C8B-B14F-4D97-AF65-F5344CB8AC3E}">
        <p14:creationId xmlns:p14="http://schemas.microsoft.com/office/powerpoint/2010/main" val="3210314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mages with title and caption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94053" y="5173302"/>
            <a:ext cx="2606277" cy="56755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400" b="0">
                <a:solidFill>
                  <a:srgbClr val="646469"/>
                </a:solidFill>
              </a:defRPr>
            </a:lvl1pPr>
            <a:lvl2pPr marL="380992" indent="0">
              <a:buNone/>
              <a:defRPr sz="1667" b="1"/>
            </a:lvl2pPr>
            <a:lvl3pPr marL="761985" indent="0">
              <a:buNone/>
              <a:defRPr sz="1500" b="1"/>
            </a:lvl3pPr>
            <a:lvl4pPr marL="1142977" indent="0">
              <a:buNone/>
              <a:defRPr sz="1333" b="1"/>
            </a:lvl4pPr>
            <a:lvl5pPr marL="1523970" indent="0">
              <a:buNone/>
              <a:defRPr sz="1333" b="1"/>
            </a:lvl5pPr>
            <a:lvl6pPr marL="1904962" indent="0">
              <a:buNone/>
              <a:defRPr sz="1333" b="1"/>
            </a:lvl6pPr>
            <a:lvl7pPr marL="2285954" indent="0">
              <a:buNone/>
              <a:defRPr sz="1333" b="1"/>
            </a:lvl7pPr>
            <a:lvl8pPr marL="2666947" indent="0">
              <a:buNone/>
              <a:defRPr sz="1333" b="1"/>
            </a:lvl8pPr>
            <a:lvl9pPr marL="3047940" indent="0">
              <a:buNone/>
              <a:defRPr sz="1333" b="1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94055" y="1653166"/>
            <a:ext cx="2606278" cy="3509738"/>
          </a:xfrm>
          <a:prstGeom prst="roundRect">
            <a:avLst>
              <a:gd name="adj" fmla="val 1858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333">
                <a:effectLst/>
              </a:defRPr>
            </a:lvl1pPr>
            <a:lvl2pPr marL="380992" indent="0">
              <a:buNone/>
              <a:defRPr sz="1333"/>
            </a:lvl2pPr>
            <a:lvl3pPr marL="761985" indent="0">
              <a:buNone/>
              <a:defRPr sz="1333"/>
            </a:lvl3pPr>
            <a:lvl4pPr marL="1142977" indent="0">
              <a:buNone/>
              <a:defRPr sz="1333"/>
            </a:lvl4pPr>
            <a:lvl5pPr marL="1523970" indent="0">
              <a:buNone/>
              <a:defRPr sz="1333"/>
            </a:lvl5pPr>
            <a:lvl6pPr marL="1904962" indent="0">
              <a:buNone/>
              <a:defRPr sz="1333"/>
            </a:lvl6pPr>
            <a:lvl7pPr marL="2285954" indent="0">
              <a:buNone/>
              <a:defRPr sz="1333"/>
            </a:lvl7pPr>
            <a:lvl8pPr marL="2666947" indent="0">
              <a:buNone/>
              <a:defRPr sz="1333"/>
            </a:lvl8pPr>
            <a:lvl9pPr marL="3047940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76604" y="1653166"/>
            <a:ext cx="2597833" cy="3509738"/>
          </a:xfrm>
          <a:prstGeom prst="roundRect">
            <a:avLst>
              <a:gd name="adj" fmla="val 1858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333">
                <a:effectLst/>
              </a:defRPr>
            </a:lvl1pPr>
            <a:lvl2pPr marL="380992" indent="0">
              <a:buNone/>
              <a:defRPr sz="1333"/>
            </a:lvl2pPr>
            <a:lvl3pPr marL="761985" indent="0">
              <a:buNone/>
              <a:defRPr sz="1333"/>
            </a:lvl3pPr>
            <a:lvl4pPr marL="1142977" indent="0">
              <a:buNone/>
              <a:defRPr sz="1333"/>
            </a:lvl4pPr>
            <a:lvl5pPr marL="1523970" indent="0">
              <a:buNone/>
              <a:defRPr sz="1333"/>
            </a:lvl5pPr>
            <a:lvl6pPr marL="1904962" indent="0">
              <a:buNone/>
              <a:defRPr sz="1333"/>
            </a:lvl6pPr>
            <a:lvl7pPr marL="2285954" indent="0">
              <a:buNone/>
              <a:defRPr sz="1333"/>
            </a:lvl7pPr>
            <a:lvl8pPr marL="2666947" indent="0">
              <a:buNone/>
              <a:defRPr sz="1333"/>
            </a:lvl8pPr>
            <a:lvl9pPr marL="3047940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0708" y="1653166"/>
            <a:ext cx="2599241" cy="3509738"/>
          </a:xfrm>
          <a:prstGeom prst="roundRect">
            <a:avLst>
              <a:gd name="adj" fmla="val 1858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333">
                <a:effectLst/>
              </a:defRPr>
            </a:lvl1pPr>
            <a:lvl2pPr marL="380992" indent="0">
              <a:buNone/>
              <a:defRPr sz="1333"/>
            </a:lvl2pPr>
            <a:lvl3pPr marL="761985" indent="0">
              <a:buNone/>
              <a:defRPr sz="1333"/>
            </a:lvl3pPr>
            <a:lvl4pPr marL="1142977" indent="0">
              <a:buNone/>
              <a:defRPr sz="1333"/>
            </a:lvl4pPr>
            <a:lvl5pPr marL="1523970" indent="0">
              <a:buNone/>
              <a:defRPr sz="1333"/>
            </a:lvl5pPr>
            <a:lvl6pPr marL="1904962" indent="0">
              <a:buNone/>
              <a:defRPr sz="1333"/>
            </a:lvl6pPr>
            <a:lvl7pPr marL="2285954" indent="0">
              <a:buNone/>
              <a:defRPr sz="1333"/>
            </a:lvl7pPr>
            <a:lvl8pPr marL="2666947" indent="0">
              <a:buNone/>
              <a:defRPr sz="1333"/>
            </a:lvl8pPr>
            <a:lvl9pPr marL="3047940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23" hasCustomPrompt="1"/>
          </p:nvPr>
        </p:nvSpPr>
        <p:spPr>
          <a:xfrm>
            <a:off x="3290758" y="5173302"/>
            <a:ext cx="2583678" cy="567559"/>
          </a:xfrm>
        </p:spPr>
        <p:txBody>
          <a:bodyPr anchor="b">
            <a:noAutofit/>
          </a:bodyPr>
          <a:lstStyle>
            <a:lvl1pPr marL="0" marR="0" indent="0" algn="l" defTabSz="761985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400" b="0">
                <a:solidFill>
                  <a:srgbClr val="646469"/>
                </a:solidFill>
              </a:defRPr>
            </a:lvl1pPr>
            <a:lvl2pPr marL="380992" indent="0">
              <a:buNone/>
              <a:defRPr sz="1667" b="1"/>
            </a:lvl2pPr>
            <a:lvl3pPr marL="761985" indent="0">
              <a:buNone/>
              <a:defRPr sz="1500" b="1"/>
            </a:lvl3pPr>
            <a:lvl4pPr marL="1142977" indent="0">
              <a:buNone/>
              <a:defRPr sz="1333" b="1"/>
            </a:lvl4pPr>
            <a:lvl5pPr marL="1523970" indent="0">
              <a:buNone/>
              <a:defRPr sz="1333" b="1"/>
            </a:lvl5pPr>
            <a:lvl6pPr marL="1904962" indent="0">
              <a:buNone/>
              <a:defRPr sz="1333" b="1"/>
            </a:lvl6pPr>
            <a:lvl7pPr marL="2285954" indent="0">
              <a:buNone/>
              <a:defRPr sz="1333" b="1"/>
            </a:lvl7pPr>
            <a:lvl8pPr marL="2666947" indent="0">
              <a:buNone/>
              <a:defRPr sz="1333" b="1"/>
            </a:lvl8pPr>
            <a:lvl9pPr marL="3047940" indent="0">
              <a:buNone/>
              <a:defRPr sz="1333" b="1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idx="25" hasCustomPrompt="1"/>
          </p:nvPr>
        </p:nvSpPr>
        <p:spPr>
          <a:xfrm>
            <a:off x="6064865" y="5162904"/>
            <a:ext cx="2583677" cy="56755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400" b="0">
                <a:solidFill>
                  <a:srgbClr val="646469"/>
                </a:solidFill>
              </a:defRPr>
            </a:lvl1pPr>
            <a:lvl2pPr marL="380992" indent="0">
              <a:buNone/>
              <a:defRPr sz="1667" b="1"/>
            </a:lvl2pPr>
            <a:lvl3pPr marL="761985" indent="0">
              <a:buNone/>
              <a:defRPr sz="1500" b="1"/>
            </a:lvl3pPr>
            <a:lvl4pPr marL="1142977" indent="0">
              <a:buNone/>
              <a:defRPr sz="1333" b="1"/>
            </a:lvl4pPr>
            <a:lvl5pPr marL="1523970" indent="0">
              <a:buNone/>
              <a:defRPr sz="1333" b="1"/>
            </a:lvl5pPr>
            <a:lvl6pPr marL="1904962" indent="0">
              <a:buNone/>
              <a:defRPr sz="1333" b="1"/>
            </a:lvl6pPr>
            <a:lvl7pPr marL="2285954" indent="0">
              <a:buNone/>
              <a:defRPr sz="1333" b="1"/>
            </a:lvl7pPr>
            <a:lvl8pPr marL="2666947" indent="0">
              <a:buNone/>
              <a:defRPr sz="1333" b="1"/>
            </a:lvl8pPr>
            <a:lvl9pPr marL="3047940" indent="0">
              <a:buNone/>
              <a:defRPr sz="1333" b="1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11C16B46-AD21-E043-ADB4-1911CE898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3" y="365125"/>
            <a:ext cx="8155896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5968880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image with caption and foo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29841" y="987427"/>
            <a:ext cx="7886700" cy="4101059"/>
          </a:xfrm>
        </p:spPr>
        <p:txBody>
          <a:bodyPr anchor="t">
            <a:normAutofit/>
          </a:bodyPr>
          <a:lstStyle>
            <a:lvl1pPr marL="0" indent="0">
              <a:buNone/>
              <a:defRPr sz="1400" baseline="0">
                <a:solidFill>
                  <a:schemeClr val="tx1">
                    <a:lumMod val="85000"/>
                  </a:schemeClr>
                </a:solidFill>
              </a:defRPr>
            </a:lvl1pPr>
            <a:lvl2pPr marL="380992" indent="0">
              <a:buNone/>
              <a:defRPr sz="2333"/>
            </a:lvl2pPr>
            <a:lvl3pPr marL="761985" indent="0">
              <a:buNone/>
              <a:defRPr sz="2000"/>
            </a:lvl3pPr>
            <a:lvl4pPr marL="1142977" indent="0">
              <a:buNone/>
              <a:defRPr sz="1667"/>
            </a:lvl4pPr>
            <a:lvl5pPr marL="1523970" indent="0">
              <a:buNone/>
              <a:defRPr sz="1667"/>
            </a:lvl5pPr>
            <a:lvl6pPr marL="1904962" indent="0">
              <a:buNone/>
              <a:defRPr sz="1667"/>
            </a:lvl6pPr>
            <a:lvl7pPr marL="2285954" indent="0">
              <a:buNone/>
              <a:defRPr sz="1667"/>
            </a:lvl7pPr>
            <a:lvl8pPr marL="2666947" indent="0">
              <a:buNone/>
              <a:defRPr sz="1667"/>
            </a:lvl8pPr>
            <a:lvl9pPr marL="3047940" indent="0">
              <a:buNone/>
              <a:defRPr sz="1667"/>
            </a:lvl9pPr>
          </a:lstStyle>
          <a:p>
            <a:r>
              <a:rPr lang="en-US" dirty="0"/>
              <a:t>Click icon to add picture – remember to add alt tag(s)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5" y="5186524"/>
            <a:ext cx="7885509" cy="682472"/>
          </a:xfrm>
        </p:spPr>
        <p:txBody>
          <a:bodyPr>
            <a:noAutofit/>
          </a:bodyPr>
          <a:lstStyle>
            <a:lvl1pPr marL="0" indent="0" algn="r">
              <a:buNone/>
              <a:defRPr sz="1778">
                <a:solidFill>
                  <a:schemeClr val="bg1"/>
                </a:solidFill>
              </a:defRPr>
            </a:lvl1pPr>
            <a:lvl2pPr marL="380992" indent="0">
              <a:buNone/>
              <a:defRPr sz="1167"/>
            </a:lvl2pPr>
            <a:lvl3pPr marL="761985" indent="0">
              <a:buNone/>
              <a:defRPr sz="1000"/>
            </a:lvl3pPr>
            <a:lvl4pPr marL="1142977" indent="0">
              <a:buNone/>
              <a:defRPr sz="833"/>
            </a:lvl4pPr>
            <a:lvl5pPr marL="1523970" indent="0">
              <a:buNone/>
              <a:defRPr sz="833"/>
            </a:lvl5pPr>
            <a:lvl6pPr marL="1904962" indent="0">
              <a:buNone/>
              <a:defRPr sz="833"/>
            </a:lvl6pPr>
            <a:lvl7pPr marL="2285954" indent="0">
              <a:buNone/>
              <a:defRPr sz="833"/>
            </a:lvl7pPr>
            <a:lvl8pPr marL="2666947" indent="0">
              <a:buNone/>
              <a:defRPr sz="833"/>
            </a:lvl8pPr>
            <a:lvl9pPr marL="3047940" indent="0">
              <a:buNone/>
              <a:defRPr sz="833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B2F53-3D81-4CF7-81AE-806EBBEB9C3C}" type="datetimeFigureOut">
              <a:rPr lang="en-US" smtClean="0"/>
              <a:pPr/>
              <a:t>10-Sep-25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6FB5-CDE6-4BE0-8F47-5234C715644B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4834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05A12D9-12AA-7842-877B-BA9346E2CEE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15" y="491492"/>
            <a:ext cx="8903970" cy="6167864"/>
          </a:xfrm>
        </p:spPr>
        <p:txBody>
          <a:bodyPr>
            <a:normAutofit/>
          </a:bodyPr>
          <a:lstStyle>
            <a:lvl1pPr marL="0" marR="0" indent="0" algn="l" defTabSz="761985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marL="0" marR="0" lvl="0" indent="0" algn="l" defTabSz="761985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 – remember to add alt tag(s)</a:t>
            </a:r>
          </a:p>
        </p:txBody>
      </p:sp>
    </p:spTree>
    <p:extLst>
      <p:ext uri="{BB962C8B-B14F-4D97-AF65-F5344CB8AC3E}">
        <p14:creationId xmlns:p14="http://schemas.microsoft.com/office/powerpoint/2010/main" val="30048475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screen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05A12D9-12AA-7842-877B-BA9346E2CEE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279309"/>
            <a:ext cx="9144000" cy="6857999"/>
          </a:xfrm>
        </p:spPr>
        <p:txBody>
          <a:bodyPr>
            <a:normAutofit/>
          </a:bodyPr>
          <a:lstStyle>
            <a:lvl1pPr marL="0" marR="0" indent="0" algn="l" defTabSz="761985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marL="0" marR="0" lvl="0" indent="0" algn="l" defTabSz="761985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 – remember to add alt tag(s)</a:t>
            </a:r>
          </a:p>
        </p:txBody>
      </p:sp>
    </p:spTree>
    <p:extLst>
      <p:ext uri="{BB962C8B-B14F-4D97-AF65-F5344CB8AC3E}">
        <p14:creationId xmlns:p14="http://schemas.microsoft.com/office/powerpoint/2010/main" val="3167266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with caption and foo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5" y="5186524"/>
            <a:ext cx="7885509" cy="682472"/>
          </a:xfrm>
        </p:spPr>
        <p:txBody>
          <a:bodyPr>
            <a:noAutofit/>
          </a:bodyPr>
          <a:lstStyle>
            <a:lvl1pPr marL="0" indent="0" algn="r">
              <a:buNone/>
              <a:defRPr sz="1778">
                <a:solidFill>
                  <a:schemeClr val="bg1"/>
                </a:solidFill>
              </a:defRPr>
            </a:lvl1pPr>
            <a:lvl2pPr marL="380992" indent="0">
              <a:buNone/>
              <a:defRPr sz="1167"/>
            </a:lvl2pPr>
            <a:lvl3pPr marL="761985" indent="0">
              <a:buNone/>
              <a:defRPr sz="1000"/>
            </a:lvl3pPr>
            <a:lvl4pPr marL="1142977" indent="0">
              <a:buNone/>
              <a:defRPr sz="833"/>
            </a:lvl4pPr>
            <a:lvl5pPr marL="1523970" indent="0">
              <a:buNone/>
              <a:defRPr sz="833"/>
            </a:lvl5pPr>
            <a:lvl6pPr marL="1904962" indent="0">
              <a:buNone/>
              <a:defRPr sz="833"/>
            </a:lvl6pPr>
            <a:lvl7pPr marL="2285954" indent="0">
              <a:buNone/>
              <a:defRPr sz="833"/>
            </a:lvl7pPr>
            <a:lvl8pPr marL="2666947" indent="0">
              <a:buNone/>
              <a:defRPr sz="833"/>
            </a:lvl8pPr>
            <a:lvl9pPr marL="3047940" indent="0">
              <a:buNone/>
              <a:defRPr sz="833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B2F53-3D81-4CF7-81AE-806EBBEB9C3C}" type="datetimeFigureOut">
              <a:rPr lang="en-US" smtClean="0"/>
              <a:pPr/>
              <a:t>10-Sep-25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6FB5-CDE6-4BE0-8F47-5234C715644B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15E10ABA-6733-4542-AEE4-B1A0C2E01AA1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630239" y="988696"/>
            <a:ext cx="7885115" cy="4109084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</p:spTree>
    <p:extLst>
      <p:ext uri="{BB962C8B-B14F-4D97-AF65-F5344CB8AC3E}">
        <p14:creationId xmlns:p14="http://schemas.microsoft.com/office/powerpoint/2010/main" val="7526578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scre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61EB3D43-4BB5-A644-A0D1-F886600C067D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</p:spTree>
    <p:extLst>
      <p:ext uri="{BB962C8B-B14F-4D97-AF65-F5344CB8AC3E}">
        <p14:creationId xmlns:p14="http://schemas.microsoft.com/office/powerpoint/2010/main" val="4291406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84661" y="365132"/>
            <a:ext cx="6977064" cy="4692448"/>
          </a:xfrm>
        </p:spPr>
        <p:txBody>
          <a:bodyPr anchor="ctr"/>
          <a:lstStyle>
            <a:lvl1pPr>
              <a:defRPr sz="3556" b="1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290484" y="5157092"/>
            <a:ext cx="6564224" cy="548968"/>
          </a:xfrm>
        </p:spPr>
        <p:txBody>
          <a:bodyPr anchor="t">
            <a:noAutofit/>
          </a:bodyPr>
          <a:lstStyle>
            <a:lvl1pPr marL="0" indent="0" algn="r">
              <a:buNone/>
              <a:defRPr sz="1778" i="1">
                <a:solidFill>
                  <a:schemeClr val="tx2">
                    <a:lumMod val="50000"/>
                  </a:schemeClr>
                </a:solidFill>
              </a:defRPr>
            </a:lvl1pPr>
            <a:lvl2pPr marL="380992" indent="0">
              <a:buNone/>
              <a:defRPr sz="1167"/>
            </a:lvl2pPr>
            <a:lvl3pPr marL="761985" indent="0">
              <a:buNone/>
              <a:defRPr sz="1000"/>
            </a:lvl3pPr>
            <a:lvl4pPr marL="1142977" indent="0">
              <a:buNone/>
              <a:defRPr sz="833"/>
            </a:lvl4pPr>
            <a:lvl5pPr marL="1523970" indent="0">
              <a:buNone/>
              <a:defRPr sz="833"/>
            </a:lvl5pPr>
            <a:lvl6pPr marL="1904962" indent="0">
              <a:buNone/>
              <a:defRPr sz="833"/>
            </a:lvl6pPr>
            <a:lvl7pPr marL="2285954" indent="0">
              <a:buNone/>
              <a:defRPr sz="833"/>
            </a:lvl7pPr>
            <a:lvl8pPr marL="2666947" indent="0">
              <a:buNone/>
              <a:defRPr sz="833"/>
            </a:lvl8pPr>
            <a:lvl9pPr marL="3047940" indent="0">
              <a:buNone/>
              <a:defRPr sz="833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4" y="988628"/>
            <a:ext cx="457200" cy="584776"/>
          </a:xfrm>
          <a:prstGeom prst="rect">
            <a:avLst/>
          </a:prstGeom>
        </p:spPr>
        <p:txBody>
          <a:bodyPr vert="horz" lIns="76200" tIns="38100" rIns="76200" bIns="3810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667" dirty="0">
                <a:ln w="3175" cmpd="sng">
                  <a:solidFill>
                    <a:srgbClr val="C00000"/>
                  </a:solidFill>
                </a:ln>
                <a:solidFill>
                  <a:srgbClr val="FF0000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4522558"/>
            <a:ext cx="457200" cy="584776"/>
          </a:xfrm>
          <a:prstGeom prst="rect">
            <a:avLst/>
          </a:prstGeom>
        </p:spPr>
        <p:txBody>
          <a:bodyPr vert="horz" lIns="76200" tIns="38100" rIns="76200" bIns="3810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667" dirty="0">
                <a:ln w="3175" cmpd="sng">
                  <a:solidFill>
                    <a:srgbClr val="C00000"/>
                  </a:solidFill>
                </a:ln>
                <a:solidFill>
                  <a:srgbClr val="FF0000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1475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02466" y="1765738"/>
            <a:ext cx="7539071" cy="1708022"/>
          </a:xfrm>
        </p:spPr>
        <p:txBody>
          <a:bodyPr wrap="none" anchor="t">
            <a:noAutofit/>
          </a:bodyPr>
          <a:lstStyle>
            <a:lvl1pPr algn="r">
              <a:defRPr sz="4800" b="1" i="0" spc="0" baseline="0">
                <a:solidFill>
                  <a:schemeClr val="tx1"/>
                </a:solidFill>
                <a:effectLst/>
                <a:latin typeface="Montserrat" pitchFamily="2" charset="77"/>
                <a:cs typeface="Montserrat" pitchFamily="2" charset="77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02466" y="979920"/>
            <a:ext cx="7539071" cy="784586"/>
          </a:xfrm>
        </p:spPr>
        <p:txBody>
          <a:bodyPr anchor="b">
            <a:noAutofit/>
          </a:bodyPr>
          <a:lstStyle>
            <a:lvl1pPr marL="0" indent="0" algn="r">
              <a:buNone/>
              <a:defRPr sz="2800" b="0" i="0">
                <a:solidFill>
                  <a:schemeClr val="tx1"/>
                </a:solidFill>
                <a:latin typeface="Montserrat" pitchFamily="2" charset="77"/>
                <a:cs typeface="Montserrat" pitchFamily="2" charset="77"/>
              </a:defRPr>
            </a:lvl1pPr>
            <a:lvl2pPr marL="380992" indent="0" algn="ctr">
              <a:buNone/>
              <a:defRPr sz="1667"/>
            </a:lvl2pPr>
            <a:lvl3pPr marL="761985" indent="0" algn="ctr">
              <a:buNone/>
              <a:defRPr sz="1500"/>
            </a:lvl3pPr>
            <a:lvl4pPr marL="1142977" indent="0" algn="ctr">
              <a:buNone/>
              <a:defRPr sz="1333"/>
            </a:lvl4pPr>
            <a:lvl5pPr marL="1523970" indent="0" algn="ctr">
              <a:buNone/>
              <a:defRPr sz="1333"/>
            </a:lvl5pPr>
            <a:lvl6pPr marL="1904962" indent="0" algn="ctr">
              <a:buNone/>
              <a:defRPr sz="1333"/>
            </a:lvl6pPr>
            <a:lvl7pPr marL="2285954" indent="0" algn="ctr">
              <a:buNone/>
              <a:defRPr sz="1333"/>
            </a:lvl7pPr>
            <a:lvl8pPr marL="2666947" indent="0" algn="ctr">
              <a:buNone/>
              <a:defRPr sz="1333"/>
            </a:lvl8pPr>
            <a:lvl9pPr marL="3047940" indent="0" algn="ctr">
              <a:buNone/>
              <a:defRPr sz="1333"/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9850334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84661" y="365131"/>
            <a:ext cx="6977064" cy="2992904"/>
          </a:xfrm>
        </p:spPr>
        <p:txBody>
          <a:bodyPr anchor="ctr"/>
          <a:lstStyle>
            <a:lvl1pPr>
              <a:defRPr sz="3556" b="1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290484" y="3365558"/>
            <a:ext cx="6564224" cy="548968"/>
          </a:xfrm>
        </p:spPr>
        <p:txBody>
          <a:bodyPr anchor="t">
            <a:noAutofit/>
          </a:bodyPr>
          <a:lstStyle>
            <a:lvl1pPr marL="0" indent="0" algn="r">
              <a:buNone/>
              <a:defRPr sz="1778" i="1">
                <a:solidFill>
                  <a:schemeClr val="tx2">
                    <a:lumMod val="50000"/>
                  </a:schemeClr>
                </a:solidFill>
              </a:defRPr>
            </a:lvl1pPr>
            <a:lvl2pPr marL="380992" indent="0">
              <a:buNone/>
              <a:defRPr sz="1167"/>
            </a:lvl2pPr>
            <a:lvl3pPr marL="761985" indent="0">
              <a:buNone/>
              <a:defRPr sz="1000"/>
            </a:lvl3pPr>
            <a:lvl4pPr marL="1142977" indent="0">
              <a:buNone/>
              <a:defRPr sz="833"/>
            </a:lvl4pPr>
            <a:lvl5pPr marL="1523970" indent="0">
              <a:buNone/>
              <a:defRPr sz="833"/>
            </a:lvl5pPr>
            <a:lvl6pPr marL="1904962" indent="0">
              <a:buNone/>
              <a:defRPr sz="833"/>
            </a:lvl6pPr>
            <a:lvl7pPr marL="2285954" indent="0">
              <a:buNone/>
              <a:defRPr sz="833"/>
            </a:lvl7pPr>
            <a:lvl8pPr marL="2666947" indent="0">
              <a:buNone/>
              <a:defRPr sz="833"/>
            </a:lvl8pPr>
            <a:lvl9pPr marL="3047940" indent="0">
              <a:buNone/>
              <a:defRPr sz="833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4" y="4399983"/>
            <a:ext cx="7884318" cy="1489496"/>
          </a:xfrm>
        </p:spPr>
        <p:txBody>
          <a:bodyPr anchor="ctr">
            <a:noAutofit/>
          </a:bodyPr>
          <a:lstStyle>
            <a:lvl1pPr marL="0" indent="0">
              <a:buNone/>
              <a:defRPr sz="1778" baseline="0"/>
            </a:lvl1pPr>
            <a:lvl2pPr marL="380992" indent="0">
              <a:buNone/>
              <a:defRPr sz="1167"/>
            </a:lvl2pPr>
            <a:lvl3pPr marL="761985" indent="0">
              <a:buNone/>
              <a:defRPr sz="1000"/>
            </a:lvl3pPr>
            <a:lvl4pPr marL="1142977" indent="0">
              <a:buNone/>
              <a:defRPr sz="833"/>
            </a:lvl4pPr>
            <a:lvl5pPr marL="1523970" indent="0">
              <a:buNone/>
              <a:defRPr sz="833"/>
            </a:lvl5pPr>
            <a:lvl6pPr marL="1904962" indent="0">
              <a:buNone/>
              <a:defRPr sz="833"/>
            </a:lvl6pPr>
            <a:lvl7pPr marL="2285954" indent="0">
              <a:buNone/>
              <a:defRPr sz="833"/>
            </a:lvl7pPr>
            <a:lvl8pPr marL="2666947" indent="0">
              <a:buNone/>
              <a:defRPr sz="833"/>
            </a:lvl8pPr>
            <a:lvl9pPr marL="3047940" indent="0">
              <a:buNone/>
              <a:defRPr sz="833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7"/>
            <a:ext cx="457200" cy="584776"/>
          </a:xfrm>
          <a:prstGeom prst="rect">
            <a:avLst/>
          </a:prstGeom>
        </p:spPr>
        <p:txBody>
          <a:bodyPr vert="horz" lIns="76200" tIns="38100" rIns="76200" bIns="3810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667" dirty="0">
                <a:ln w="3175" cmpd="sng">
                  <a:solidFill>
                    <a:srgbClr val="C00000"/>
                  </a:solidFill>
                </a:ln>
                <a:solidFill>
                  <a:srgbClr val="FF0000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2743208"/>
            <a:ext cx="457200" cy="584776"/>
          </a:xfrm>
          <a:prstGeom prst="rect">
            <a:avLst/>
          </a:prstGeom>
        </p:spPr>
        <p:txBody>
          <a:bodyPr vert="horz" lIns="76200" tIns="38100" rIns="76200" bIns="3810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667" dirty="0">
                <a:ln w="3175" cmpd="sng">
                  <a:solidFill>
                    <a:srgbClr val="C00000"/>
                  </a:solidFill>
                </a:ln>
                <a:solidFill>
                  <a:srgbClr val="FF0000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89575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F3F504F-3A41-DC4B-BEE1-47D0E19E9F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3" y="365125"/>
            <a:ext cx="8155896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4449494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56544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24578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93768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65227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54030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49B2F53-3D81-4CF7-81AE-806EBBEB9C3C}" type="datetimeFigureOut">
              <a:rPr lang="en-US" smtClean="0"/>
              <a:pPr/>
              <a:t>10-Sep-25</a:t>
            </a:fld>
            <a:endParaRPr lang="en-CA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6FB5-CDE6-4BE0-8F47-5234C715644B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477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94052" y="4756291"/>
            <a:ext cx="8155896" cy="705994"/>
          </a:xfrm>
        </p:spPr>
        <p:txBody>
          <a:bodyPr anchor="t">
            <a:noAutofit/>
          </a:bodyPr>
          <a:lstStyle>
            <a:lvl1pPr marL="0" indent="0">
              <a:buNone/>
              <a:defRPr sz="1778"/>
            </a:lvl1pPr>
            <a:lvl2pPr marL="380992" indent="0">
              <a:buNone/>
              <a:defRPr sz="1167"/>
            </a:lvl2pPr>
            <a:lvl3pPr marL="761985" indent="0">
              <a:buNone/>
              <a:defRPr sz="1000"/>
            </a:lvl3pPr>
            <a:lvl4pPr marL="1142977" indent="0">
              <a:buNone/>
              <a:defRPr sz="833"/>
            </a:lvl4pPr>
            <a:lvl5pPr marL="1523970" indent="0">
              <a:buNone/>
              <a:defRPr sz="833"/>
            </a:lvl5pPr>
            <a:lvl6pPr marL="1904962" indent="0">
              <a:buNone/>
              <a:defRPr sz="833"/>
            </a:lvl6pPr>
            <a:lvl7pPr marL="2285954" indent="0">
              <a:buNone/>
              <a:defRPr sz="833"/>
            </a:lvl7pPr>
            <a:lvl8pPr marL="2666947" indent="0">
              <a:buNone/>
              <a:defRPr sz="833"/>
            </a:lvl8pPr>
            <a:lvl9pPr marL="3047940" indent="0">
              <a:buNone/>
              <a:defRPr sz="833"/>
            </a:lvl9pPr>
          </a:lstStyle>
          <a:p>
            <a:pPr lvl="0"/>
            <a:r>
              <a:rPr lang="en-US" dirty="0"/>
              <a:t>Click to edit sub 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CAE61BF-3763-0E4A-999B-8924DFBF3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2" y="3147144"/>
            <a:ext cx="8155896" cy="1609147"/>
          </a:xfrm>
        </p:spPr>
        <p:txBody>
          <a:bodyPr anchor="b"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587618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6A6C647-8D61-1F4E-99D1-2AB4ED068F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3" y="365125"/>
            <a:ext cx="8155896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01196F0-56A5-0A49-AD87-3B487F49514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94349" y="1476377"/>
            <a:ext cx="8155305" cy="407289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2161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lumns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DCE862F-2DE8-F94F-9079-91AF022976F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94053" y="1497701"/>
            <a:ext cx="3989661" cy="4072255"/>
          </a:xfrm>
        </p:spPr>
        <p:txBody>
          <a:bodyPr>
            <a:noAutofit/>
          </a:bodyPr>
          <a:lstStyle>
            <a:lvl1pPr>
              <a:spcAft>
                <a:spcPts val="1200"/>
              </a:spcAft>
              <a:defRPr sz="2800"/>
            </a:lvl1pPr>
            <a:lvl2pPr>
              <a:spcAft>
                <a:spcPts val="1200"/>
              </a:spcAft>
              <a:defRPr sz="2400"/>
            </a:lvl2pPr>
            <a:lvl3pPr>
              <a:spcAft>
                <a:spcPts val="1200"/>
              </a:spcAft>
              <a:defRPr sz="2000"/>
            </a:lvl3pPr>
            <a:lvl4pPr>
              <a:spcAft>
                <a:spcPts val="1200"/>
              </a:spcAft>
              <a:defRPr sz="1800"/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482732F-316B-FD4C-A0B3-A1EF01C5451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660287" y="1497702"/>
            <a:ext cx="3989662" cy="4072256"/>
          </a:xfrm>
        </p:spPr>
        <p:txBody>
          <a:bodyPr>
            <a:noAutofit/>
          </a:bodyPr>
          <a:lstStyle>
            <a:lvl1pPr>
              <a:spcAft>
                <a:spcPts val="1200"/>
              </a:spcAft>
              <a:defRPr sz="2800" baseline="0"/>
            </a:lvl1pPr>
            <a:lvl2pPr>
              <a:spcAft>
                <a:spcPts val="1200"/>
              </a:spcAft>
              <a:defRPr sz="2400"/>
            </a:lvl2pPr>
            <a:lvl3pPr>
              <a:spcAft>
                <a:spcPts val="1200"/>
              </a:spcAft>
              <a:defRPr sz="2000"/>
            </a:lvl3pPr>
            <a:lvl4pPr>
              <a:spcAft>
                <a:spcPts val="1200"/>
              </a:spcAft>
              <a:defRPr sz="1800"/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FBF0C72D-9A4A-2A49-B363-B2C415C80B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3" y="365125"/>
            <a:ext cx="8155896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262245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wo columns content with foo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B2F53-3D81-4CF7-81AE-806EBBEB9C3C}" type="datetimeFigureOut">
              <a:rPr lang="en-US" smtClean="0"/>
              <a:pPr/>
              <a:t>10-Sep-25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6FB5-CDE6-4BE0-8F47-5234C715644B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B971B7F-1741-9A4A-B925-11E1F5B352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3" y="365125"/>
            <a:ext cx="8155896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32FC316-43A0-314E-884C-19A6592161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94053" y="1497701"/>
            <a:ext cx="3989661" cy="4072255"/>
          </a:xfrm>
        </p:spPr>
        <p:txBody>
          <a:bodyPr>
            <a:noAutofit/>
          </a:bodyPr>
          <a:lstStyle>
            <a:lvl1pPr>
              <a:spcAft>
                <a:spcPts val="1200"/>
              </a:spcAft>
              <a:defRPr sz="2800"/>
            </a:lvl1pPr>
            <a:lvl2pPr>
              <a:spcAft>
                <a:spcPts val="1200"/>
              </a:spcAft>
              <a:defRPr sz="2400"/>
            </a:lvl2pPr>
            <a:lvl3pPr>
              <a:spcAft>
                <a:spcPts val="1200"/>
              </a:spcAft>
              <a:defRPr sz="2000"/>
            </a:lvl3pPr>
            <a:lvl4pPr>
              <a:spcAft>
                <a:spcPts val="1200"/>
              </a:spcAft>
              <a:defRPr sz="1800"/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AB32E208-AE39-D149-A2EC-87102F8C0C2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660287" y="1497702"/>
            <a:ext cx="3989662" cy="4072256"/>
          </a:xfrm>
        </p:spPr>
        <p:txBody>
          <a:bodyPr>
            <a:noAutofit/>
          </a:bodyPr>
          <a:lstStyle>
            <a:lvl1pPr>
              <a:spcAft>
                <a:spcPts val="1200"/>
              </a:spcAft>
              <a:defRPr sz="2800" baseline="0"/>
            </a:lvl1pPr>
            <a:lvl2pPr>
              <a:spcAft>
                <a:spcPts val="1200"/>
              </a:spcAft>
              <a:defRPr sz="2400"/>
            </a:lvl2pPr>
            <a:lvl3pPr>
              <a:spcAft>
                <a:spcPts val="1200"/>
              </a:spcAft>
              <a:defRPr sz="2000"/>
            </a:lvl3pPr>
            <a:lvl4pPr>
              <a:spcAft>
                <a:spcPts val="1200"/>
              </a:spcAft>
              <a:defRPr sz="1800"/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15883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 with title and sub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11C16B46-AD21-E043-ADB4-1911CE898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3" y="365125"/>
            <a:ext cx="8155896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F5D3C69-508E-E343-82E0-194270BE750D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494053" y="1642768"/>
            <a:ext cx="2606277" cy="567559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2">
                    <a:lumMod val="50000"/>
                  </a:schemeClr>
                </a:solidFill>
              </a:defRPr>
            </a:lvl1pPr>
            <a:lvl2pPr marL="380992" indent="0">
              <a:buNone/>
              <a:defRPr sz="1667" b="1"/>
            </a:lvl2pPr>
            <a:lvl3pPr marL="761985" indent="0">
              <a:buNone/>
              <a:defRPr sz="1500" b="1"/>
            </a:lvl3pPr>
            <a:lvl4pPr marL="1142977" indent="0">
              <a:buNone/>
              <a:defRPr sz="1333" b="1"/>
            </a:lvl4pPr>
            <a:lvl5pPr marL="1523970" indent="0">
              <a:buNone/>
              <a:defRPr sz="1333" b="1"/>
            </a:lvl5pPr>
            <a:lvl6pPr marL="1904962" indent="0">
              <a:buNone/>
              <a:defRPr sz="1333" b="1"/>
            </a:lvl6pPr>
            <a:lvl7pPr marL="2285954" indent="0">
              <a:buNone/>
              <a:defRPr sz="1333" b="1"/>
            </a:lvl7pPr>
            <a:lvl8pPr marL="2666947" indent="0">
              <a:buNone/>
              <a:defRPr sz="1333" b="1"/>
            </a:lvl8pPr>
            <a:lvl9pPr marL="3047940" indent="0">
              <a:buNone/>
              <a:defRPr sz="1333" b="1"/>
            </a:lvl9pPr>
          </a:lstStyle>
          <a:p>
            <a:pPr lvl="0"/>
            <a:r>
              <a:rPr lang="en-US" dirty="0"/>
              <a:t>Click to edit sub heading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B9A5ACD-B447-8F44-9065-AD7D1222E29D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3268160" y="1653166"/>
            <a:ext cx="2606277" cy="567559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2">
                    <a:lumMod val="50000"/>
                  </a:schemeClr>
                </a:solidFill>
              </a:defRPr>
            </a:lvl1pPr>
            <a:lvl2pPr marL="380992" indent="0">
              <a:buNone/>
              <a:defRPr sz="1667" b="1"/>
            </a:lvl2pPr>
            <a:lvl3pPr marL="761985" indent="0">
              <a:buNone/>
              <a:defRPr sz="1500" b="1"/>
            </a:lvl3pPr>
            <a:lvl4pPr marL="1142977" indent="0">
              <a:buNone/>
              <a:defRPr sz="1333" b="1"/>
            </a:lvl4pPr>
            <a:lvl5pPr marL="1523970" indent="0">
              <a:buNone/>
              <a:defRPr sz="1333" b="1"/>
            </a:lvl5pPr>
            <a:lvl6pPr marL="1904962" indent="0">
              <a:buNone/>
              <a:defRPr sz="1333" b="1"/>
            </a:lvl6pPr>
            <a:lvl7pPr marL="2285954" indent="0">
              <a:buNone/>
              <a:defRPr sz="1333" b="1"/>
            </a:lvl7pPr>
            <a:lvl8pPr marL="2666947" indent="0">
              <a:buNone/>
              <a:defRPr sz="1333" b="1"/>
            </a:lvl8pPr>
            <a:lvl9pPr marL="3047940" indent="0">
              <a:buNone/>
              <a:defRPr sz="1333" b="1"/>
            </a:lvl9pPr>
          </a:lstStyle>
          <a:p>
            <a:pPr lvl="0"/>
            <a:r>
              <a:rPr lang="en-US" dirty="0"/>
              <a:t>Click to edit sub heading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35FDE71-5828-1A47-B218-9FF0C40675E7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6047190" y="1653166"/>
            <a:ext cx="2606277" cy="567559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2">
                    <a:lumMod val="50000"/>
                  </a:schemeClr>
                </a:solidFill>
              </a:defRPr>
            </a:lvl1pPr>
            <a:lvl2pPr marL="380992" indent="0">
              <a:buNone/>
              <a:defRPr sz="1667" b="1"/>
            </a:lvl2pPr>
            <a:lvl3pPr marL="761985" indent="0">
              <a:buNone/>
              <a:defRPr sz="1500" b="1"/>
            </a:lvl3pPr>
            <a:lvl4pPr marL="1142977" indent="0">
              <a:buNone/>
              <a:defRPr sz="1333" b="1"/>
            </a:lvl4pPr>
            <a:lvl5pPr marL="1523970" indent="0">
              <a:buNone/>
              <a:defRPr sz="1333" b="1"/>
            </a:lvl5pPr>
            <a:lvl6pPr marL="1904962" indent="0">
              <a:buNone/>
              <a:defRPr sz="1333" b="1"/>
            </a:lvl6pPr>
            <a:lvl7pPr marL="2285954" indent="0">
              <a:buNone/>
              <a:defRPr sz="1333" b="1"/>
            </a:lvl7pPr>
            <a:lvl8pPr marL="2666947" indent="0">
              <a:buNone/>
              <a:defRPr sz="1333" b="1"/>
            </a:lvl8pPr>
            <a:lvl9pPr marL="3047940" indent="0">
              <a:buNone/>
              <a:defRPr sz="1333" b="1"/>
            </a:lvl9pPr>
          </a:lstStyle>
          <a:p>
            <a:pPr lvl="0"/>
            <a:r>
              <a:rPr lang="en-US" dirty="0"/>
              <a:t>Click to edit sub heading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7284AE9-8724-F345-B285-3794B6E93521}"/>
              </a:ext>
            </a:extLst>
          </p:cNvPr>
          <p:cNvSpPr>
            <a:spLocks noGrp="1"/>
          </p:cNvSpPr>
          <p:nvPr>
            <p:ph sz="half" idx="29" hasCustomPrompt="1"/>
          </p:nvPr>
        </p:nvSpPr>
        <p:spPr>
          <a:xfrm>
            <a:off x="490534" y="2231124"/>
            <a:ext cx="2606276" cy="3457076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000"/>
            </a:lvl1pPr>
            <a:lvl2pPr>
              <a:spcBef>
                <a:spcPts val="600"/>
              </a:spcBef>
              <a:spcAft>
                <a:spcPts val="0"/>
              </a:spcAft>
              <a:defRPr sz="1800" b="0" i="0">
                <a:latin typeface="Montserrat" pitchFamily="2" charset="77"/>
                <a:cs typeface="Montserrat" pitchFamily="2" charset="77"/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1600" b="0" i="0">
                <a:latin typeface="Montserrat" pitchFamily="2" charset="77"/>
                <a:cs typeface="Montserrat" pitchFamily="2" charset="77"/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1400" b="0" i="0">
                <a:latin typeface="Montserrat" pitchFamily="2" charset="77"/>
                <a:cs typeface="Montserrat" pitchFamily="2" charset="77"/>
              </a:defRPr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398B590-CBBB-E946-9667-816B3FD224E8}"/>
              </a:ext>
            </a:extLst>
          </p:cNvPr>
          <p:cNvSpPr>
            <a:spLocks noGrp="1"/>
          </p:cNvSpPr>
          <p:nvPr>
            <p:ph sz="half" idx="30" hasCustomPrompt="1"/>
          </p:nvPr>
        </p:nvSpPr>
        <p:spPr>
          <a:xfrm>
            <a:off x="3270621" y="2220727"/>
            <a:ext cx="2606276" cy="3457076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000"/>
            </a:lvl1pPr>
            <a:lvl2pPr>
              <a:spcBef>
                <a:spcPts val="600"/>
              </a:spcBef>
              <a:spcAft>
                <a:spcPts val="0"/>
              </a:spcAft>
              <a:defRPr sz="1800" b="0" i="0">
                <a:latin typeface="Montserrat" pitchFamily="2" charset="77"/>
                <a:cs typeface="Montserrat" pitchFamily="2" charset="77"/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1600" b="0" i="0">
                <a:latin typeface="Montserrat" pitchFamily="2" charset="77"/>
                <a:cs typeface="Montserrat" pitchFamily="2" charset="77"/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1400" b="0" i="0">
                <a:latin typeface="Montserrat" pitchFamily="2" charset="77"/>
                <a:cs typeface="Montserrat" pitchFamily="2" charset="77"/>
              </a:defRPr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E29763F-CBDB-6441-8283-079979A86EC9}"/>
              </a:ext>
            </a:extLst>
          </p:cNvPr>
          <p:cNvSpPr>
            <a:spLocks noGrp="1"/>
          </p:cNvSpPr>
          <p:nvPr>
            <p:ph sz="half" idx="31" hasCustomPrompt="1"/>
          </p:nvPr>
        </p:nvSpPr>
        <p:spPr>
          <a:xfrm>
            <a:off x="6043673" y="2231124"/>
            <a:ext cx="2606276" cy="3457076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000"/>
            </a:lvl1pPr>
            <a:lvl2pPr>
              <a:spcBef>
                <a:spcPts val="600"/>
              </a:spcBef>
              <a:spcAft>
                <a:spcPts val="0"/>
              </a:spcAft>
              <a:defRPr sz="1800" b="0" i="0">
                <a:latin typeface="Montserrat" pitchFamily="2" charset="77"/>
                <a:cs typeface="Montserrat" pitchFamily="2" charset="77"/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1600" b="0" i="0">
                <a:latin typeface="Montserrat" pitchFamily="2" charset="77"/>
                <a:cs typeface="Montserrat" pitchFamily="2" charset="77"/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1400" b="0" i="0">
                <a:latin typeface="Montserrat" pitchFamily="2" charset="77"/>
                <a:cs typeface="Montserrat" pitchFamily="2" charset="77"/>
              </a:defRPr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475741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 with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11C16B46-AD21-E043-ADB4-1911CE898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4053" y="365125"/>
            <a:ext cx="8155896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7284AE9-8724-F345-B285-3794B6E93521}"/>
              </a:ext>
            </a:extLst>
          </p:cNvPr>
          <p:cNvSpPr>
            <a:spLocks noGrp="1"/>
          </p:cNvSpPr>
          <p:nvPr>
            <p:ph sz="half" idx="29" hasCustomPrompt="1"/>
          </p:nvPr>
        </p:nvSpPr>
        <p:spPr>
          <a:xfrm>
            <a:off x="490534" y="1486051"/>
            <a:ext cx="2606276" cy="4034864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000"/>
            </a:lvl1pPr>
            <a:lvl2pPr>
              <a:spcBef>
                <a:spcPts val="600"/>
              </a:spcBef>
              <a:spcAft>
                <a:spcPts val="0"/>
              </a:spcAft>
              <a:defRPr sz="1800" b="0" i="0">
                <a:latin typeface="Montserrat" pitchFamily="2" charset="77"/>
                <a:cs typeface="Montserrat" pitchFamily="2" charset="77"/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1600" b="0" i="0">
                <a:latin typeface="Montserrat" pitchFamily="2" charset="77"/>
                <a:cs typeface="Montserrat" pitchFamily="2" charset="77"/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1400" b="0" i="0">
                <a:latin typeface="Montserrat" pitchFamily="2" charset="77"/>
                <a:cs typeface="Montserrat" pitchFamily="2" charset="77"/>
              </a:defRPr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398B590-CBBB-E946-9667-816B3FD224E8}"/>
              </a:ext>
            </a:extLst>
          </p:cNvPr>
          <p:cNvSpPr>
            <a:spLocks noGrp="1"/>
          </p:cNvSpPr>
          <p:nvPr>
            <p:ph sz="half" idx="30" hasCustomPrompt="1"/>
          </p:nvPr>
        </p:nvSpPr>
        <p:spPr>
          <a:xfrm>
            <a:off x="3270621" y="1475653"/>
            <a:ext cx="2606276" cy="4034864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000"/>
            </a:lvl1pPr>
            <a:lvl2pPr>
              <a:spcBef>
                <a:spcPts val="600"/>
              </a:spcBef>
              <a:spcAft>
                <a:spcPts val="0"/>
              </a:spcAft>
              <a:defRPr sz="1800" b="0" i="0">
                <a:latin typeface="Montserrat" pitchFamily="2" charset="77"/>
                <a:cs typeface="Montserrat" pitchFamily="2" charset="77"/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1600" b="0" i="0">
                <a:latin typeface="Montserrat" pitchFamily="2" charset="77"/>
                <a:cs typeface="Montserrat" pitchFamily="2" charset="77"/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1400" b="0" i="0">
                <a:latin typeface="Montserrat" pitchFamily="2" charset="77"/>
                <a:cs typeface="Montserrat" pitchFamily="2" charset="77"/>
              </a:defRPr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E29763F-CBDB-6441-8283-079979A86EC9}"/>
              </a:ext>
            </a:extLst>
          </p:cNvPr>
          <p:cNvSpPr>
            <a:spLocks noGrp="1"/>
          </p:cNvSpPr>
          <p:nvPr>
            <p:ph sz="half" idx="31" hasCustomPrompt="1"/>
          </p:nvPr>
        </p:nvSpPr>
        <p:spPr>
          <a:xfrm>
            <a:off x="6043673" y="1486051"/>
            <a:ext cx="2606276" cy="4034864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000"/>
            </a:lvl1pPr>
            <a:lvl2pPr>
              <a:spcBef>
                <a:spcPts val="600"/>
              </a:spcBef>
              <a:spcAft>
                <a:spcPts val="0"/>
              </a:spcAft>
              <a:defRPr sz="1800" b="0" i="0">
                <a:latin typeface="Montserrat" pitchFamily="2" charset="77"/>
                <a:cs typeface="Montserrat" pitchFamily="2" charset="77"/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1600" b="0" i="0">
                <a:latin typeface="Montserrat" pitchFamily="2" charset="77"/>
                <a:cs typeface="Montserrat" pitchFamily="2" charset="77"/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1400" b="0" i="0">
                <a:latin typeface="Montserrat" pitchFamily="2" charset="77"/>
                <a:cs typeface="Montserrat" pitchFamily="2" charset="77"/>
              </a:defRPr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99025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lumn text, small title with foo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2E732-3AEB-2446-A6FA-5AFFBB873A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611" y="732519"/>
            <a:ext cx="8564210" cy="599516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3B807-26A2-0B44-917E-DCCFEF7EB29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612" y="1368208"/>
            <a:ext cx="8564209" cy="4370442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000"/>
            </a:lvl1pPr>
            <a:lvl2pPr>
              <a:spcBef>
                <a:spcPts val="600"/>
              </a:spcBef>
              <a:spcAft>
                <a:spcPts val="0"/>
              </a:spcAft>
              <a:defRPr sz="1800" b="0" i="0">
                <a:latin typeface="Montserrat" pitchFamily="2" charset="77"/>
                <a:cs typeface="Montserrat" pitchFamily="2" charset="77"/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1600" b="0" i="0">
                <a:latin typeface="Montserrat" pitchFamily="2" charset="77"/>
                <a:cs typeface="Montserrat" pitchFamily="2" charset="77"/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1400" b="0" i="0">
                <a:latin typeface="Montserrat" pitchFamily="2" charset="77"/>
                <a:cs typeface="Montserrat" pitchFamily="2" charset="77"/>
              </a:defRPr>
            </a:lvl4pPr>
          </a:lstStyle>
          <a:p>
            <a:pPr lvl="0"/>
            <a:r>
              <a:rPr lang="en-US" dirty="0"/>
              <a:t>Edit first 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6611C-9122-E049-912F-ABF2154EE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B2F53-3D81-4CF7-81AE-806EBBEB9C3C}" type="datetimeFigureOut">
              <a:rPr lang="en-US" smtClean="0"/>
              <a:pPr/>
              <a:t>10-Sep-25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A17CA-2218-B242-BA20-69CBB4C5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4A38B-A490-B042-9C4F-4C94FD393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6FB5-CDE6-4BE0-8F47-5234C715644B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814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053" y="365125"/>
            <a:ext cx="8155896" cy="1110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053" y="1475653"/>
            <a:ext cx="8155896" cy="4313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88535" y="6097825"/>
            <a:ext cx="1190065" cy="3319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C49B2F53-3D81-4CF7-81AE-806EBBEB9C3C}" type="datetimeFigureOut">
              <a:rPr lang="en-US" smtClean="0"/>
              <a:pPr/>
              <a:t>10-Sep-25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13196" y="6093719"/>
            <a:ext cx="3086100" cy="3360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33893" y="6097825"/>
            <a:ext cx="716056" cy="3319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C796FB5-CDE6-4BE0-8F47-5234C715644B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0347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  <p:sldLayoutId id="2147483710" r:id="rId26"/>
    <p:sldLayoutId id="2147483711" r:id="rId27"/>
  </p:sldLayoutIdLst>
  <p:txStyles>
    <p:titleStyle>
      <a:lvl1pPr algn="l" defTabSz="761985" rtl="0" eaLnBrk="1" latinLnBrk="0" hangingPunct="1">
        <a:lnSpc>
          <a:spcPct val="100000"/>
        </a:lnSpc>
        <a:spcBef>
          <a:spcPct val="0"/>
        </a:spcBef>
        <a:buNone/>
        <a:defRPr sz="3200" b="0" i="0" kern="1200">
          <a:solidFill>
            <a:schemeClr val="bg1"/>
          </a:solidFill>
          <a:latin typeface="Montserrat Medium" pitchFamily="2" charset="77"/>
          <a:ea typeface="+mj-ea"/>
          <a:cs typeface="Montserrat Medium" pitchFamily="2" charset="77"/>
        </a:defRPr>
      </a:lvl1pPr>
    </p:titleStyle>
    <p:bodyStyle>
      <a:lvl1pPr marL="0" indent="0" algn="l" defTabSz="761985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800" b="0" i="0" kern="1200">
          <a:solidFill>
            <a:srgbClr val="646469"/>
          </a:solidFill>
          <a:latin typeface="Montserrat Medium" pitchFamily="2" charset="77"/>
          <a:ea typeface="+mn-ea"/>
          <a:cs typeface="Montserrat Medium" pitchFamily="2" charset="77"/>
        </a:defRPr>
      </a:lvl1pPr>
      <a:lvl2pPr marL="571489" indent="-360000" algn="l" defTabSz="761985" rtl="0" eaLnBrk="1" latinLnBrk="0" hangingPunct="1">
        <a:lnSpc>
          <a:spcPct val="100000"/>
        </a:lnSpc>
        <a:spcBef>
          <a:spcPts val="417"/>
        </a:spcBef>
        <a:spcAft>
          <a:spcPts val="1200"/>
        </a:spcAft>
        <a:buClr>
          <a:srgbClr val="E2231A"/>
        </a:buClr>
        <a:buSzPct val="125000"/>
        <a:buFont typeface="Arial" panose="020B0604020202020204" pitchFamily="34" charset="0"/>
        <a:buChar char="•"/>
        <a:defRPr sz="2400" b="0" i="0" kern="1200">
          <a:solidFill>
            <a:srgbClr val="646469"/>
          </a:solidFill>
          <a:latin typeface="Montserrat Medium" pitchFamily="2" charset="77"/>
          <a:ea typeface="+mn-ea"/>
          <a:cs typeface="Montserrat Medium" pitchFamily="2" charset="77"/>
        </a:defRPr>
      </a:lvl2pPr>
      <a:lvl3pPr marL="952480" indent="-270000" algn="l" defTabSz="761985" rtl="0" eaLnBrk="1" latinLnBrk="0" hangingPunct="1">
        <a:lnSpc>
          <a:spcPct val="100000"/>
        </a:lnSpc>
        <a:spcBef>
          <a:spcPts val="417"/>
        </a:spcBef>
        <a:spcAft>
          <a:spcPts val="1200"/>
        </a:spcAft>
        <a:buClr>
          <a:srgbClr val="E2231A"/>
        </a:buClr>
        <a:buSzPct val="125000"/>
        <a:buFont typeface="Arial" panose="020B0604020202020204" pitchFamily="34" charset="0"/>
        <a:buChar char="•"/>
        <a:defRPr sz="2000" b="0" i="0" kern="1200">
          <a:solidFill>
            <a:srgbClr val="646469"/>
          </a:solidFill>
          <a:latin typeface="Montserrat Medium" pitchFamily="2" charset="77"/>
          <a:ea typeface="+mn-ea"/>
          <a:cs typeface="Montserrat Medium" pitchFamily="2" charset="77"/>
        </a:defRPr>
      </a:lvl3pPr>
      <a:lvl4pPr marL="1333473" indent="-234000" algn="l" defTabSz="761985" rtl="0" eaLnBrk="1" latinLnBrk="0" hangingPunct="1">
        <a:lnSpc>
          <a:spcPct val="100000"/>
        </a:lnSpc>
        <a:spcBef>
          <a:spcPts val="417"/>
        </a:spcBef>
        <a:spcAft>
          <a:spcPts val="1200"/>
        </a:spcAft>
        <a:buClr>
          <a:srgbClr val="E2231A"/>
        </a:buClr>
        <a:buSzPct val="125000"/>
        <a:buFont typeface="Arial" panose="020B0604020202020204" pitchFamily="34" charset="0"/>
        <a:buChar char="•"/>
        <a:defRPr sz="1800" b="0" i="0" kern="1200">
          <a:solidFill>
            <a:srgbClr val="646469"/>
          </a:solidFill>
          <a:latin typeface="Montserrat Medium" pitchFamily="2" charset="77"/>
          <a:ea typeface="+mn-ea"/>
          <a:cs typeface="Montserrat Medium" pitchFamily="2" charset="77"/>
        </a:defRPr>
      </a:lvl4pPr>
      <a:lvl5pPr marL="1714466" indent="-190496" algn="l" defTabSz="761985" rtl="0" eaLnBrk="1" latinLnBrk="0" hangingPunct="1">
        <a:lnSpc>
          <a:spcPct val="100000"/>
        </a:lnSpc>
        <a:spcBef>
          <a:spcPts val="417"/>
        </a:spcBef>
        <a:spcAft>
          <a:spcPts val="1200"/>
        </a:spcAft>
        <a:buClr>
          <a:srgbClr val="E2231A"/>
        </a:buClr>
        <a:buSzPct val="125000"/>
        <a:buFont typeface="Arial" panose="020B0604020202020204" pitchFamily="34" charset="0"/>
        <a:buChar char="•"/>
        <a:defRPr sz="1600" b="0" i="0" kern="1200">
          <a:solidFill>
            <a:srgbClr val="646469"/>
          </a:solidFill>
          <a:latin typeface="Montserrat Medium" pitchFamily="2" charset="77"/>
          <a:ea typeface="+mn-ea"/>
          <a:cs typeface="Montserrat Medium" pitchFamily="2" charset="77"/>
        </a:defRPr>
      </a:lvl5pPr>
      <a:lvl6pPr marL="2095458" indent="-190496" algn="l" defTabSz="761985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51" indent="-190496" algn="l" defTabSz="761985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443" indent="-190496" algn="l" defTabSz="761985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435" indent="-190496" algn="l" defTabSz="761985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92" algn="l" defTabSz="761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85" algn="l" defTabSz="761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77" algn="l" defTabSz="761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70" algn="l" defTabSz="761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62" algn="l" defTabSz="761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54" algn="l" defTabSz="761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947" algn="l" defTabSz="761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940" algn="l" defTabSz="761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m8o2GrbR3d8" TargetMode="Externa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HZwWFHWa-w" TargetMode="External"/><Relationship Id="rId2" Type="http://schemas.openxmlformats.org/officeDocument/2006/relationships/hyperlink" Target="https://www.youtube.com/watch?v=aircAruvnKk" TargetMode="Externa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www.youtube.com/watch?v=Ilg3gGewQ5U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INFO-3142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How Deep Learning Works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4. Example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053" y="1475653"/>
            <a:ext cx="8155896" cy="454563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In this new coordinate system, the coordinates of our points can be said to be a new representation of our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With this representation, the black/white classification problem can be expressed as a simple rule:</a:t>
            </a:r>
          </a:p>
          <a:p>
            <a:pPr marL="914389" lvl="1" indent="-342900"/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Black points are such that x &gt; 0 or</a:t>
            </a:r>
          </a:p>
          <a:p>
            <a:pPr marL="914389" lvl="1" indent="-342900"/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White points are such that x &lt; 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The new representation, combined with this simple rule, neatly solves the classification problem</a:t>
            </a:r>
            <a:r>
              <a:rPr lang="en-US" sz="2000" dirty="0"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60067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5. Example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In this case, we defined the coordinate change by hand: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+mn-lt"/>
              </a:rPr>
              <a:t>W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e used our human intelligence to discover our own appropriate representation of the data</a:t>
            </a:r>
          </a:p>
          <a:p>
            <a:pPr lvl="1"/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This is fine for such an extremely simple problem, but could you do the same if the task were (for example), to classify images of handwritten digits?</a:t>
            </a:r>
          </a:p>
          <a:p>
            <a:pPr lvl="1"/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Could you write down explicit, computer-executable image transformations that would show the difference between a 6 and an 8, between a 1 and a 7, across all kinds of different handwritings?</a:t>
            </a:r>
            <a:r>
              <a:rPr lang="en-US" sz="2000" dirty="0">
                <a:solidFill>
                  <a:srgbClr val="FF0000"/>
                </a:solidFill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4879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6. Example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053" y="1475653"/>
            <a:ext cx="8155896" cy="4545635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This is possible to an extent</a:t>
            </a:r>
          </a:p>
          <a:p>
            <a:pPr lvl="1"/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Rules based on representations of digits such as “number of closed loops”, or vertical and horizontal pixel histograms (yet another representation) can do a decent job at telling apart handwritten digits</a:t>
            </a:r>
          </a:p>
          <a:p>
            <a:pPr lvl="1"/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But finding such useful representations by hand is hard work, and as you can imagine the resulting rule-based system would be brittle</a:t>
            </a:r>
          </a:p>
          <a:p>
            <a:pPr lvl="1"/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Every time you would come across a new example of handwriting that would break your carefully thought-out rules, you would have to add new data transformations and new rules, while taking into account their interaction with every previous rule</a:t>
            </a:r>
            <a:r>
              <a:rPr lang="en-US" sz="2000" dirty="0"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51486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7. Example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+mn-lt"/>
              </a:rPr>
              <a:t>You’re probably thinking, if this process is so painful, could we automate it?</a:t>
            </a:r>
          </a:p>
          <a:p>
            <a:pPr lvl="1"/>
            <a:r>
              <a:rPr lang="en-US" sz="1800" b="0" i="0" dirty="0">
                <a:solidFill>
                  <a:srgbClr val="000000"/>
                </a:solidFill>
                <a:effectLst/>
                <a:latin typeface="+mn-lt"/>
              </a:rPr>
              <a:t>What if we tried systematically searching for different sets of automatically-generated representations of the data and rules based on them, identifying good ones by using as feedback the percentage of digits being correctly classified in some development dataset</a:t>
            </a:r>
          </a:p>
          <a:p>
            <a:pPr lvl="1"/>
            <a:r>
              <a:rPr lang="en-US" sz="1800" b="0" i="0" dirty="0">
                <a:solidFill>
                  <a:srgbClr val="000000"/>
                </a:solidFill>
                <a:effectLst/>
                <a:latin typeface="+mn-lt"/>
              </a:rPr>
              <a:t>We would then be doing machine learning</a:t>
            </a:r>
          </a:p>
          <a:p>
            <a:pPr lvl="1"/>
            <a:r>
              <a:rPr lang="en-US" sz="1800" b="0" i="0" dirty="0">
                <a:solidFill>
                  <a:srgbClr val="FF0000"/>
                </a:solidFill>
                <a:effectLst/>
                <a:latin typeface="+mn-lt"/>
              </a:rPr>
              <a:t>Learning, in the context of machine learning, describes an automatic search process for </a:t>
            </a:r>
            <a:r>
              <a:rPr lang="en-US" sz="1800" b="0" i="1" dirty="0">
                <a:solidFill>
                  <a:srgbClr val="FF0000"/>
                </a:solidFill>
                <a:effectLst/>
                <a:latin typeface="+mn-lt"/>
              </a:rPr>
              <a:t>Learning </a:t>
            </a:r>
            <a:r>
              <a:rPr lang="en-US" sz="1800" b="0" i="0" dirty="0">
                <a:solidFill>
                  <a:srgbClr val="FF0000"/>
                </a:solidFill>
                <a:effectLst/>
                <a:latin typeface="+mn-lt"/>
              </a:rPr>
              <a:t>data transformations that produce useful representations of some data, guided by some feedback signal</a:t>
            </a:r>
          </a:p>
          <a:p>
            <a:pPr lvl="1"/>
            <a:r>
              <a:rPr lang="en-US" sz="1800" b="0" i="0" dirty="0">
                <a:solidFill>
                  <a:srgbClr val="000000"/>
                </a:solidFill>
                <a:effectLst/>
                <a:latin typeface="+mn-lt"/>
              </a:rPr>
              <a:t>i.e. representations that are amenable to simpler rules solving the task at hand</a:t>
            </a:r>
            <a:r>
              <a:rPr lang="en-US" sz="1800" dirty="0"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09695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8. Example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In summary, that’s what machine learning is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latin typeface="+mn-lt"/>
              </a:rPr>
              <a:t>S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earching for useful representations and rules:</a:t>
            </a:r>
          </a:p>
          <a:p>
            <a:pPr lvl="2"/>
            <a:r>
              <a:rPr lang="en-US" b="0" i="0" dirty="0">
                <a:solidFill>
                  <a:srgbClr val="FF0000"/>
                </a:solidFill>
                <a:effectLst/>
                <a:latin typeface="+mn-lt"/>
              </a:rPr>
              <a:t>Based on some input data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+mn-lt"/>
              </a:rPr>
              <a:t>W</a:t>
            </a:r>
            <a:r>
              <a:rPr lang="en-US" b="0" i="0" dirty="0">
                <a:solidFill>
                  <a:srgbClr val="FF0000"/>
                </a:solidFill>
                <a:effectLst/>
                <a:latin typeface="+mn-lt"/>
              </a:rPr>
              <a:t>ithin a predefined space of possibilities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+mn-lt"/>
              </a:rPr>
              <a:t>U</a:t>
            </a:r>
            <a:r>
              <a:rPr lang="en-US" b="0" i="0" dirty="0">
                <a:solidFill>
                  <a:srgbClr val="FF0000"/>
                </a:solidFill>
                <a:effectLst/>
                <a:latin typeface="+mn-lt"/>
              </a:rPr>
              <a:t>sing guidance from a feedback signal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latin typeface="+mn-lt"/>
              </a:rPr>
              <a:t>We need a feedback signal to know if we’re making progress</a:t>
            </a:r>
            <a:endParaRPr lang="en-US" sz="2000" b="0" i="0" dirty="0">
              <a:solidFill>
                <a:srgbClr val="FF0000"/>
              </a:solidFill>
              <a:effectLst/>
              <a:latin typeface="+mn-lt"/>
            </a:endParaRPr>
          </a:p>
          <a:p>
            <a:pPr lvl="1"/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This simple idea allows for solving a remarkably broad range of intellectual tasks, from speech recognition to autonomous driving</a:t>
            </a:r>
            <a:r>
              <a:rPr lang="en-US" sz="2000" dirty="0"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7156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4A0FB-ED27-4BFD-8796-63CC09E3F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Deep Learning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0115B-27A0-4F05-A6F5-045630F3C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+mn-lt"/>
              </a:rPr>
              <a:t>Deep learning is a specific subfield of machine learning: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+mn-lt"/>
              </a:rPr>
              <a:t>A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+mn-lt"/>
              </a:rPr>
              <a:t> new take on learning representations from data that puts an emphasis on learning successive layers of increasingly meaningful representations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+mn-lt"/>
              </a:rPr>
              <a:t>Modern deep learning often involves tens or even hundreds of successive layers of representations, and they’re all learned automatically from exposure to training data</a:t>
            </a:r>
            <a:r>
              <a:rPr lang="en-US" sz="2400" dirty="0">
                <a:latin typeface="+mn-lt"/>
              </a:rPr>
              <a:t> </a:t>
            </a:r>
            <a:br>
              <a:rPr lang="en-US" dirty="0"/>
            </a:b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96920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E8176-1DC2-5357-6485-E9AE67C74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DE504-6A51-A3EF-28EC-BE849D5D4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Deep Learning Concepts</a:t>
            </a:r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DE7C3D-16A0-799F-3944-7C0620E9B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43" y="1340768"/>
            <a:ext cx="8141304" cy="459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043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BAFA2-7BDB-926E-FB85-BE5F61EAE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FC394-2DBC-46CA-8736-362C7E733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53" y="365125"/>
            <a:ext cx="8155896" cy="1110526"/>
          </a:xfrm>
        </p:spPr>
        <p:txBody>
          <a:bodyPr anchor="ctr">
            <a:normAutofit/>
          </a:bodyPr>
          <a:lstStyle/>
          <a:p>
            <a:r>
              <a:rPr lang="en-US" dirty="0"/>
              <a:t>2. Deep Learning Concepts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7517CD-5120-5208-F5E2-2547ED663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540" r="1" b="2268"/>
          <a:stretch>
            <a:fillRect/>
          </a:stretch>
        </p:blipFill>
        <p:spPr>
          <a:xfrm>
            <a:off x="494053" y="1475653"/>
            <a:ext cx="8155896" cy="43134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1545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7041E-40F0-FF24-E3E2-52280912D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52281-3CBF-AD93-5FED-EF7D492B3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53" y="365125"/>
            <a:ext cx="8155896" cy="1110526"/>
          </a:xfrm>
        </p:spPr>
        <p:txBody>
          <a:bodyPr anchor="ctr">
            <a:normAutofit/>
          </a:bodyPr>
          <a:lstStyle/>
          <a:p>
            <a:r>
              <a:rPr lang="en-US" dirty="0"/>
              <a:t>3. Deep Learning Concepts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A7A54C-EEB2-6A70-1104-0DF195093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506" r="1" b="1889"/>
          <a:stretch>
            <a:fillRect/>
          </a:stretch>
        </p:blipFill>
        <p:spPr>
          <a:xfrm>
            <a:off x="494053" y="1475653"/>
            <a:ext cx="8155896" cy="43134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323625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56C92-07AC-A27F-0A9C-E936F3F95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F6C1-8D3D-5A3F-113F-0108D1787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MNIST Database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A8D59-455C-E6D3-8906-2B88FB4F9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053" y="1475653"/>
            <a:ext cx="8155896" cy="195334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Modified National Institute of Standards and Technology database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The “Hello World” of deep neural networks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/>
            </a:b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9D3083-0C42-9102-3CD3-C76641D2C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665" y="3501008"/>
            <a:ext cx="5183612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39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47FF6-5957-4BF8-9B3F-92D3E71A0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53" y="365125"/>
            <a:ext cx="8155896" cy="1110526"/>
          </a:xfrm>
        </p:spPr>
        <p:txBody>
          <a:bodyPr anchor="ctr">
            <a:normAutofit/>
          </a:bodyPr>
          <a:lstStyle/>
          <a:p>
            <a:r>
              <a:rPr lang="en-US" dirty="0"/>
              <a:t>The AI-Hierarchy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780ACA-BA1A-0F01-24A5-2D2A79229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646" y="1475653"/>
            <a:ext cx="6366710" cy="43134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81338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30F26-9032-4579-9512-78CBFAB47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MNIST Database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3964E-2CAA-4189-9390-20E82CED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84784"/>
          </a:xfrm>
        </p:spPr>
        <p:txBody>
          <a:bodyPr/>
          <a:lstStyle/>
          <a:p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What do the representations learned by a deep-learning algorithm look like?</a:t>
            </a:r>
          </a:p>
          <a:p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Consider that a network several layers deep, transforms an image of a digit to recognize what </a:t>
            </a:r>
            <a:r>
              <a:rPr lang="en-US" sz="2000" i="0" dirty="0">
                <a:solidFill>
                  <a:srgbClr val="FF0000"/>
                </a:solidFill>
                <a:effectLst/>
                <a:latin typeface="+mn-lt"/>
              </a:rPr>
              <a:t>digit it is</a:t>
            </a:r>
            <a:r>
              <a:rPr lang="en-US" sz="2000" dirty="0"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154A42-6B17-467B-AC0E-E8A196F01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676" y="3284985"/>
            <a:ext cx="6740648" cy="279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991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EB0B0-C172-4E54-A7EA-A3D3B52C0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1143000"/>
          </a:xfrm>
        </p:spPr>
        <p:txBody>
          <a:bodyPr/>
          <a:lstStyle/>
          <a:p>
            <a:r>
              <a:rPr lang="en-US" dirty="0"/>
              <a:t>3. MNIST Database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640A3-12F6-4C69-8D89-13C17721D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4359"/>
            <a:ext cx="8229600" cy="207263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n-lt"/>
              </a:rPr>
              <a:t>T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he network transforms the digit image into representations that are increasingly different from the original image and increasingly informative about the result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You can think of a deep network as a multistage information-distillation operation, where information goes through successive filters</a:t>
            </a:r>
            <a:r>
              <a:rPr lang="en-US" sz="2000" dirty="0">
                <a:solidFill>
                  <a:srgbClr val="FF0000"/>
                </a:solidFill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AFB4A0-E157-40AD-A666-C56FCB3541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3501009"/>
            <a:ext cx="5328592" cy="312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913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F6415-0178-4567-A4EC-BD3D5F160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How Deep Learning Works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10003-EA03-4E76-8C58-4B015DF45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+mn-lt"/>
              </a:rPr>
              <a:t>M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+mn-lt"/>
              </a:rPr>
              <a:t>achine learning is about mapping inputs (such as images) to targets (such as the label “cat”), which is done by observing many examples of input and targets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+mn-lt"/>
              </a:rPr>
              <a:t>D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+mn-lt"/>
              </a:rPr>
              <a:t>eep neural networks do this input-to-target mapping via a deep sequence of simple data transformations (layers) such that these data transformations are learned by exposure to examples</a:t>
            </a:r>
            <a:r>
              <a:rPr lang="en-US" sz="2400" dirty="0">
                <a:solidFill>
                  <a:srgbClr val="FF0000"/>
                </a:solidFill>
                <a:latin typeface="+mn-lt"/>
              </a:rPr>
              <a:t> 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8743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DA1C-3468-4048-8BC0-68C48698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How Deep Learning Works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2F3A8-7F03-4063-B3E1-9886AA168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The specification of what a layer does to its input data is stored in the layer’s weights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which in essence are a bunch of numbers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Weights are also sometimes called the parameters of a 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rgbClr val="FF0000"/>
                </a:solidFill>
                <a:effectLst/>
                <a:latin typeface="+mn-lt"/>
              </a:rPr>
              <a:t>Learning means finding a set of values 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for the weights of all layers in a network, such that the network will correctly map example inputs to their associated targets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A deep neural network can contain tens of millions of parameters</a:t>
            </a:r>
            <a:r>
              <a:rPr lang="en-US" sz="2000" dirty="0">
                <a:latin typeface="+mn-lt"/>
              </a:rPr>
              <a:t> </a:t>
            </a:r>
            <a:br>
              <a:rPr lang="en-US" sz="1000" dirty="0"/>
            </a:br>
            <a:br>
              <a:rPr lang="en-US" sz="1400" dirty="0"/>
            </a:br>
            <a:r>
              <a:rPr lang="en-US" sz="2400" dirty="0"/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303925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DA1C-3468-4048-8BC0-68C48698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How Deep Learning Works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7F9598-5F72-4931-85BF-621B1FFC7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78" y="1844824"/>
            <a:ext cx="7675243" cy="392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587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DA1C-3468-4048-8BC0-68C48698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How Deep Learning Works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9A7805C-21EB-4D85-805E-21300DDE4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To control the output of a neural network, you need to be able to measure how far this output is from what you expected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rgbClr val="000000"/>
                </a:solidFill>
                <a:effectLst/>
                <a:latin typeface="+mn-lt"/>
              </a:rPr>
              <a:t>This is the job of the </a:t>
            </a:r>
            <a:r>
              <a:rPr lang="en-US" sz="2000" b="0" dirty="0">
                <a:solidFill>
                  <a:srgbClr val="FF0000"/>
                </a:solidFill>
                <a:effectLst/>
                <a:latin typeface="+mn-lt"/>
              </a:rPr>
              <a:t>loss function </a:t>
            </a:r>
            <a:r>
              <a:rPr lang="en-US" sz="2000" b="0" dirty="0">
                <a:solidFill>
                  <a:srgbClr val="000000"/>
                </a:solidFill>
                <a:effectLst/>
                <a:latin typeface="+mn-lt"/>
              </a:rPr>
              <a:t>of the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The loss function takes the predictions of the network and the true target (what you wanted the network to output) and computes a distance score, capturing how well the network has done on this specific example </a:t>
            </a:r>
            <a:br>
              <a:rPr lang="en-US" sz="2000" dirty="0"/>
            </a:b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9546035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DA1C-3468-4048-8BC0-68C48698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How Deep Learning Works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82A960-ADEB-3872-7A73-3E2791E23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268760"/>
            <a:ext cx="5808090" cy="480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98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DA1C-3468-4048-8BC0-68C48698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How Deep Learning Works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512B6C-5774-40D9-A42C-D1BACAFCF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FF0000"/>
                </a:solidFill>
                <a:effectLst/>
                <a:latin typeface="+mn-lt"/>
              </a:rPr>
              <a:t>The fundamental trick in deep learning is to use this score as a feedback signal to adjust the value of the weights a little, in a direction that will lower the loss score for the current example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+mn-lt"/>
              </a:rPr>
              <a:t>This adjustment is the job of the optimizer, which implements what’s called the </a:t>
            </a:r>
            <a:r>
              <a:rPr lang="en-US" sz="2400" b="0" dirty="0">
                <a:solidFill>
                  <a:srgbClr val="000000"/>
                </a:solidFill>
                <a:effectLst/>
                <a:latin typeface="+mn-lt"/>
              </a:rPr>
              <a:t>Backpropagation</a:t>
            </a:r>
            <a:r>
              <a:rPr lang="en-US" sz="2400" b="0" i="1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+mn-lt"/>
              </a:rPr>
              <a:t>algorithm</a:t>
            </a:r>
          </a:p>
          <a:p>
            <a:pPr marL="914389" lvl="1" indent="-342900"/>
            <a:r>
              <a:rPr lang="en-US" dirty="0">
                <a:solidFill>
                  <a:srgbClr val="000000"/>
                </a:solidFill>
                <a:latin typeface="+mn-lt"/>
              </a:rPr>
              <a:t>This is the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 central algorithm in deep learning</a:t>
            </a:r>
            <a:r>
              <a:rPr lang="en-US" dirty="0"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231805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DA1C-3468-4048-8BC0-68C48698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How Deep Learning Works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1026C2-AAC7-47A9-A40A-A1A60E467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386" y="1268760"/>
            <a:ext cx="6143227" cy="487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3900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DA1C-3468-4048-8BC0-68C48698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How Deep Learning Works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A2CD42-4646-4249-8BDC-04A6F77CF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FF0000"/>
                </a:solidFill>
                <a:effectLst/>
                <a:latin typeface="+mn-lt"/>
              </a:rPr>
              <a:t>Initially, the weights of the network are assigned random values, so the network merely implements a series of random transformations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FF0000"/>
                </a:solidFill>
                <a:effectLst/>
                <a:latin typeface="+mn-lt"/>
              </a:rPr>
              <a:t>Naturally, its output is far from what it should ideally be, and the loss score is accordingly very high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FF0000"/>
                </a:solidFill>
                <a:effectLst/>
                <a:latin typeface="+mn-lt"/>
              </a:rPr>
              <a:t>But with every example the network processes, the weights are adjusted a little in the correct direction, and the loss score decreases</a:t>
            </a:r>
            <a:r>
              <a:rPr lang="en-US" sz="2400" dirty="0">
                <a:solidFill>
                  <a:srgbClr val="FF0000"/>
                </a:solidFill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9184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Computer algorithms that improve automatically through experience (Wikipedia definition)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+mn-lt"/>
              </a:rPr>
              <a:t>We provide the training data, the algorithm develops the rules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Often equated with AI but is a sub-field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368378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DA1C-3468-4048-8BC0-68C48698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How Deep Learning Works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A2CD42-4646-4249-8BDC-04A6F77CF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FF0000"/>
                </a:solidFill>
                <a:effectLst/>
                <a:latin typeface="+mn-lt"/>
              </a:rPr>
              <a:t>This is the training loop, which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+mn-lt"/>
              </a:rPr>
              <a:t>, repeated a sufficient number of times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+mn-lt"/>
              </a:rPr>
              <a:t>(typically tens of iterations over thousands of examples),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+mn-lt"/>
              </a:rPr>
              <a:t>yields weight values that minimize the loss function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+mn-lt"/>
              </a:rPr>
              <a:t>A network with a minimal loss is one for which the outputs are as close as they can be to the targets</a:t>
            </a:r>
            <a:endParaRPr lang="en-US" sz="2400" dirty="0">
              <a:solidFill>
                <a:srgbClr val="000000"/>
              </a:solidFill>
              <a:latin typeface="+mn-lt"/>
            </a:endParaRPr>
          </a:p>
          <a:p>
            <a:pPr marL="914389" lvl="1" indent="-342900"/>
            <a:r>
              <a:rPr lang="en-US" dirty="0">
                <a:solidFill>
                  <a:srgbClr val="000000"/>
                </a:solidFill>
                <a:latin typeface="+mn-lt"/>
              </a:rPr>
              <a:t>This results in a trained </a:t>
            </a:r>
            <a:r>
              <a:rPr lang="en-US" b="0" i="0" dirty="0">
                <a:solidFill>
                  <a:srgbClr val="000000"/>
                </a:solidFill>
                <a:effectLst/>
                <a:latin typeface="+mn-lt"/>
              </a:rPr>
              <a:t>network</a:t>
            </a:r>
            <a:r>
              <a:rPr lang="en-US" dirty="0"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144540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574DD-7788-FD92-2F06-94D28B0A84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BFC43-7B9B-68DC-9F7A-595C1F19E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Backpropagation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F796A6-6194-B5CE-58CA-0BA38BC4C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The method neural networks use to learn from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+mn-lt"/>
              </a:rPr>
              <a:t>It’s how the network updates its internal weights after making a wrong prediction</a:t>
            </a:r>
            <a:br>
              <a:rPr lang="en-US" sz="1600" dirty="0"/>
            </a:b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247851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3C406-ED18-FCD6-8BA6-5FDEA6902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960C0-7306-9E17-B3E2-5610F3643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Backpropagation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F9B463-6F4F-D9E2-5BAA-BB80BEFF2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+mn-lt"/>
              </a:rPr>
              <a:t>Forward pass:</a:t>
            </a:r>
          </a:p>
          <a:p>
            <a:pPr marL="1028689" lvl="1" indent="-457200"/>
            <a:r>
              <a:rPr lang="en-US" dirty="0">
                <a:latin typeface="+mn-lt"/>
              </a:rPr>
              <a:t>Input data flows through the network layer by layer, and the network makes a prediction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+mn-lt"/>
              </a:rPr>
              <a:t>Error calculation:</a:t>
            </a:r>
          </a:p>
          <a:p>
            <a:pPr marL="1028689" lvl="1" indent="-457200"/>
            <a:r>
              <a:rPr lang="en-US" dirty="0">
                <a:latin typeface="+mn-lt"/>
              </a:rPr>
              <a:t>The prediction is compared to the correct answer (the "label") using a loss function</a:t>
            </a:r>
          </a:p>
          <a:p>
            <a:pPr marL="1028689" lvl="1" indent="-457200"/>
            <a:r>
              <a:rPr lang="en-US" dirty="0">
                <a:latin typeface="+mn-lt"/>
              </a:rPr>
              <a:t>This gives a number that tells us how wrong the prediction was</a:t>
            </a:r>
            <a:br>
              <a:rPr lang="en-US" sz="1200" dirty="0">
                <a:latin typeface="+mn-lt"/>
              </a:rPr>
            </a:b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03478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1A0CB-04B5-1207-9CA1-B2C9D5D24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F771-6F95-472E-DC8E-96CED384F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Backpropagation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08B8C4-1A80-EB44-20F7-2908C0A10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053" y="1475653"/>
            <a:ext cx="8155896" cy="4401619"/>
          </a:xfrm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  <a:latin typeface="+mn-lt"/>
              </a:rPr>
              <a:t>Backward pass (backpropagation):</a:t>
            </a:r>
          </a:p>
          <a:p>
            <a:pPr marL="914389" lvl="1" indent="-342900"/>
            <a:r>
              <a:rPr lang="en-US" sz="2200" dirty="0">
                <a:latin typeface="+mn-lt"/>
              </a:rPr>
              <a:t>The error is sent backward through the network</a:t>
            </a:r>
          </a:p>
          <a:p>
            <a:pPr marL="914389" lvl="1" indent="-342900"/>
            <a:r>
              <a:rPr lang="en-US" sz="2200" dirty="0">
                <a:latin typeface="+mn-lt"/>
              </a:rPr>
              <a:t>Using the chain rule from calculus, the algorithm figures out how much each weight in the network contributed to the error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  <a:latin typeface="+mn-lt"/>
              </a:rPr>
              <a:t>Weight update:</a:t>
            </a:r>
          </a:p>
          <a:p>
            <a:pPr marL="914389" lvl="1" indent="-342900"/>
            <a:r>
              <a:rPr lang="en-US" sz="2200" dirty="0">
                <a:latin typeface="+mn-lt"/>
              </a:rPr>
              <a:t>Each weight is slightly adjusted (using an optimizer like gradient descent) so the network’s predictions will be closer to the correct answer next time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28112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00859-95A0-4F74-4BD5-483B4559A9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50763-3F35-53C2-DA8F-4536F06FD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Backpropagation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3D03A0-FE3F-24E3-5488-92A2078D3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053" y="1475653"/>
            <a:ext cx="8155896" cy="4401619"/>
          </a:xfrm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</a:rPr>
              <a:t>Imagine teaching a student to throw a dart at a target</a:t>
            </a:r>
          </a:p>
          <a:p>
            <a:pPr marL="914389" lvl="1" indent="-342900"/>
            <a:r>
              <a:rPr lang="en-US" sz="2200" dirty="0">
                <a:solidFill>
                  <a:srgbClr val="FF0000"/>
                </a:solidFill>
                <a:latin typeface="+mn-lt"/>
              </a:rPr>
              <a:t>Forward pass: </a:t>
            </a:r>
            <a:r>
              <a:rPr lang="en-US" sz="2200" dirty="0">
                <a:latin typeface="+mn-lt"/>
              </a:rPr>
              <a:t>They throw it (make a prediction)</a:t>
            </a:r>
          </a:p>
          <a:p>
            <a:pPr marL="914389" lvl="1" indent="-342900"/>
            <a:r>
              <a:rPr lang="en-US" sz="2200" dirty="0">
                <a:solidFill>
                  <a:srgbClr val="FF0000"/>
                </a:solidFill>
                <a:latin typeface="+mn-lt"/>
              </a:rPr>
              <a:t>Error:</a:t>
            </a:r>
            <a:r>
              <a:rPr lang="en-US" sz="2200" dirty="0">
                <a:latin typeface="+mn-lt"/>
              </a:rPr>
              <a:t> You measure how far off it was</a:t>
            </a:r>
          </a:p>
          <a:p>
            <a:pPr marL="914389" lvl="1" indent="-342900"/>
            <a:r>
              <a:rPr lang="en-US" sz="2200" dirty="0">
                <a:solidFill>
                  <a:srgbClr val="FF0000"/>
                </a:solidFill>
                <a:latin typeface="+mn-lt"/>
              </a:rPr>
              <a:t>Backward pass: </a:t>
            </a:r>
            <a:r>
              <a:rPr lang="en-US" sz="2200" dirty="0">
                <a:latin typeface="+mn-lt"/>
              </a:rPr>
              <a:t>You give feedback - “too far left, a bit too low”</a:t>
            </a:r>
          </a:p>
          <a:p>
            <a:pPr marL="914389" lvl="1" indent="-342900"/>
            <a:r>
              <a:rPr lang="en-US" sz="2200" dirty="0">
                <a:solidFill>
                  <a:srgbClr val="FF0000"/>
                </a:solidFill>
                <a:latin typeface="+mn-lt"/>
              </a:rPr>
              <a:t>Update:</a:t>
            </a:r>
            <a:r>
              <a:rPr lang="en-US" sz="2200" dirty="0">
                <a:latin typeface="+mn-lt"/>
              </a:rPr>
              <a:t> The student corrects their throw (updates weights)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</a:rPr>
              <a:t>After enough practice, they get very close to the </a:t>
            </a:r>
            <a:r>
              <a:rPr lang="en-US" sz="2200" dirty="0" err="1">
                <a:latin typeface="+mn-lt"/>
              </a:rPr>
              <a:t>centre</a:t>
            </a:r>
            <a:r>
              <a:rPr lang="en-US" sz="2200" dirty="0">
                <a:latin typeface="+mn-lt"/>
              </a:rPr>
              <a:t> of the target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055017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0CE24-3D55-E8C0-A28A-D9AC092B3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ADEC-19B6-8741-F4EB-6B9CD3FCA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A Final Mental Metaphor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FB1096-8B9C-F9BE-CDC6-FD0F332A1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Imagine two sheets of colored paper: one red and one blue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Put one on top of the 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Now crumple them together into a small ball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That crumpled paper ball is your input data, and each sheet of paper is a class of data in a classification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What a neural network is meant to do is figure out a transformation of the paper ball that would uncrumple it, so as to make the two classes cleanly separable again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With deep learning, this would be implemented as a series of simple transformations of the 3D space, such as those you could apply on the paper ball with your fingers, one movement at a time</a:t>
            </a:r>
            <a:r>
              <a:rPr lang="en-US" sz="1800" dirty="0">
                <a:latin typeface="+mn-lt"/>
              </a:rPr>
              <a:t> </a:t>
            </a:r>
            <a:br>
              <a:rPr lang="en-US" sz="1600" dirty="0"/>
            </a:b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943568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B24B6-D438-B473-7855-9AEAA221A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6B82-3A5E-2360-E24B-E7C7F8740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 Final Mental Metaphor</a:t>
            </a:r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D5A774-1A5C-D64F-CD0B-AD60CA61A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24" y="2501907"/>
            <a:ext cx="6654751" cy="185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0600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09608-DFDE-84D7-022C-F47E6BEB1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385A7-EBF8-B002-EF67-0838C9462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A Final Mental Metaphor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F93E02-E251-9DB4-6AE5-7A9F9FE3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Uncrumpling paper balls is what machine learning is about: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22222"/>
                </a:solidFill>
                <a:latin typeface="+mn-lt"/>
              </a:rPr>
              <a:t>F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inding neat representations for complex, highly-folded data </a:t>
            </a:r>
            <a:r>
              <a:rPr lang="en-US" sz="1800" b="0" dirty="0">
                <a:solidFill>
                  <a:srgbClr val="222222"/>
                </a:solidFill>
                <a:effectLst/>
                <a:latin typeface="+mn-lt"/>
              </a:rPr>
              <a:t>manifolds i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n high-dimensional spaces (a manifold is a continuous surface, like our crumpled sheet of paper)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At this point, you should have a pretty good intuition as to why deep learning excels at this: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22222"/>
                </a:solidFill>
                <a:latin typeface="+mn-lt"/>
              </a:rPr>
              <a:t>I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t takes the approach of incrementally decomposing a complicated geometric transformation into a long chain of elementary ones, which is pretty much the strategy a human would follow to uncrumple a paper ball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+mn-lt"/>
              </a:rPr>
              <a:t>Each layer in a deep network applies a transformation that disentangles the data a little – and a deep stack of layers makes tractable an extremely complicated disentanglement process</a:t>
            </a:r>
            <a:r>
              <a:rPr lang="en-US" sz="1800" dirty="0">
                <a:latin typeface="+mn-lt"/>
              </a:rPr>
              <a:t> </a:t>
            </a:r>
            <a:br>
              <a:rPr lang="en-US" sz="1200" dirty="0"/>
            </a:br>
            <a:br>
              <a:rPr lang="en-US" sz="1600" dirty="0"/>
            </a:b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085906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37054-8876-8866-85F8-5C2170DAA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E8781-763C-8F7E-7503-2D29B82B6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A Final Mental Metaphor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EC9D71-8DFE-A856-0A3B-67ED38246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Thanks to Francois Chollet:</a:t>
            </a:r>
          </a:p>
          <a:p>
            <a:pPr marL="857239" lvl="1" indent="-285750"/>
            <a:r>
              <a:rPr lang="en-US" dirty="0">
                <a:solidFill>
                  <a:srgbClr val="222222"/>
                </a:solidFill>
                <a:latin typeface="+mn-lt"/>
              </a:rPr>
              <a:t>Deep Learning with Python : Manning books</a:t>
            </a:r>
            <a:endParaRPr lang="en-US" b="0" i="0" dirty="0">
              <a:solidFill>
                <a:srgbClr val="222222"/>
              </a:solidFill>
              <a:effectLst/>
              <a:latin typeface="+mn-lt"/>
            </a:endParaRPr>
          </a:p>
          <a:p>
            <a:pPr>
              <a:buNone/>
            </a:pPr>
            <a:br>
              <a:rPr lang="en-US" sz="1200" dirty="0"/>
            </a:br>
            <a:br>
              <a:rPr lang="en-US" sz="1600" dirty="0"/>
            </a:b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60062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AB445-2EFD-B971-027C-B2C05221F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2673B-FCA8-3C08-3A40-E12EF9BE4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Introductory Video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9BF7F7-9350-FCA8-5745-5406566F2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22222"/>
                </a:solidFill>
                <a:hlinkClick r:id="rId2"/>
              </a:rPr>
              <a:t>https://www.youtube.com/watch?v=m8o2GrbR3d8</a:t>
            </a:r>
            <a:endParaRPr lang="en-US" dirty="0">
              <a:solidFill>
                <a:srgbClr val="22222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22222"/>
              </a:solidFill>
              <a:effectLst/>
              <a:latin typeface="+mn-lt"/>
            </a:endParaRPr>
          </a:p>
          <a:p>
            <a:pPr>
              <a:buNone/>
            </a:pPr>
            <a:br>
              <a:rPr lang="en-US" sz="1200" dirty="0"/>
            </a:br>
            <a:br>
              <a:rPr lang="en-US" sz="1600" dirty="0"/>
            </a:b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5347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6EB657-926F-1BDF-CB06-303C6C231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DBC2-B47C-B2FE-875F-53D3F7BD1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Basics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50A2B-5BCE-B538-0B23-0EAB2BB39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Based on neural networks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“Backpropagation”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“Curve fitting”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n-lt"/>
              </a:rPr>
              <a:t>“Pattern matching”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+mn-lt"/>
              </a:rPr>
              <a:t>Most of the current success in machine learning is based on this approach</a:t>
            </a:r>
            <a:endParaRPr lang="en-CA" dirty="0">
              <a:solidFill>
                <a:srgbClr val="FF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520130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BAF44-7A29-7E4F-A22B-BBC5A7843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792F2-C593-A496-5CF2-E7ECBCE03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</a:t>
            </a:r>
            <a:r>
              <a:rPr lang="en-US"/>
              <a:t>Learning Videos (Really Good!)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25468A-5ED2-5CF5-B8F4-0D0972FC4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+mn-lt"/>
                <a:hlinkClick r:id="rId2"/>
              </a:rPr>
              <a:t>MNIST Basic Concepts</a:t>
            </a:r>
            <a:endParaRPr lang="en-US" b="0" i="0" dirty="0">
              <a:solidFill>
                <a:srgbClr val="222222"/>
              </a:solidFill>
              <a:effectLst/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22222"/>
                </a:solidFill>
                <a:latin typeface="+mn-lt"/>
                <a:hlinkClick r:id="rId3"/>
              </a:rPr>
              <a:t>Gradient Descent</a:t>
            </a:r>
            <a:endParaRPr lang="en-US" dirty="0">
              <a:solidFill>
                <a:srgbClr val="222222"/>
              </a:solidFill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+mn-lt"/>
                <a:hlinkClick r:id="rId4"/>
              </a:rPr>
              <a:t>Backpropagation</a:t>
            </a:r>
            <a:endParaRPr lang="en-US" b="0" i="0" dirty="0">
              <a:solidFill>
                <a:srgbClr val="222222"/>
              </a:solidFill>
              <a:effectLst/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22222"/>
              </a:solidFill>
              <a:effectLst/>
              <a:latin typeface="+mn-lt"/>
            </a:endParaRPr>
          </a:p>
          <a:p>
            <a:pPr>
              <a:buNone/>
            </a:pPr>
            <a:br>
              <a:rPr lang="en-US" sz="1200" dirty="0"/>
            </a:br>
            <a:br>
              <a:rPr lang="en-US" sz="1600" dirty="0"/>
            </a:b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4860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1. Data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60913"/>
          </a:xfrm>
        </p:spPr>
        <p:txBody>
          <a:bodyPr>
            <a:normAutofit fontScale="25000" lnSpcReduction="20000"/>
          </a:bodyPr>
          <a:lstStyle/>
          <a:p>
            <a:pPr lvl="1"/>
            <a:r>
              <a:rPr lang="en-US" sz="9600" dirty="0">
                <a:solidFill>
                  <a:srgbClr val="FF0000"/>
                </a:solidFill>
                <a:latin typeface="+mn-lt"/>
              </a:rPr>
              <a:t>The central problem in deep learning is to meaningfully transform data</a:t>
            </a:r>
          </a:p>
          <a:p>
            <a:pPr lvl="1"/>
            <a:r>
              <a:rPr lang="en-US" sz="9600" dirty="0">
                <a:solidFill>
                  <a:srgbClr val="000000"/>
                </a:solidFill>
                <a:latin typeface="+mn-lt"/>
              </a:rPr>
              <a:t>i.e.</a:t>
            </a:r>
            <a:r>
              <a:rPr lang="en-US" sz="9600" i="1" dirty="0">
                <a:solidFill>
                  <a:srgbClr val="000000"/>
                </a:solidFill>
                <a:latin typeface="+mn-lt"/>
              </a:rPr>
              <a:t> 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+mn-lt"/>
              </a:rPr>
              <a:t>learn useful </a:t>
            </a:r>
            <a:r>
              <a:rPr lang="en-US" sz="9600" b="0" dirty="0">
                <a:solidFill>
                  <a:srgbClr val="000000"/>
                </a:solidFill>
                <a:effectLst/>
                <a:latin typeface="+mn-lt"/>
              </a:rPr>
              <a:t>representations</a:t>
            </a:r>
            <a:r>
              <a:rPr lang="en-US" sz="9600" b="0" i="1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+mn-lt"/>
              </a:rPr>
              <a:t>of the input data at hand</a:t>
            </a:r>
            <a:endParaRPr lang="en-US" sz="9600" dirty="0">
              <a:solidFill>
                <a:srgbClr val="000000"/>
              </a:solidFill>
              <a:latin typeface="+mn-lt"/>
            </a:endParaRPr>
          </a:p>
          <a:p>
            <a:pPr lvl="1"/>
            <a:r>
              <a:rPr lang="en-US" sz="9600" b="0" i="0" dirty="0">
                <a:solidFill>
                  <a:srgbClr val="000000"/>
                </a:solidFill>
                <a:effectLst/>
                <a:latin typeface="+mn-lt"/>
              </a:rPr>
              <a:t>Representations that get us closer to the expected output</a:t>
            </a:r>
          </a:p>
        </p:txBody>
      </p:sp>
    </p:spTree>
    <p:extLst>
      <p:ext uri="{BB962C8B-B14F-4D97-AF65-F5344CB8AC3E}">
        <p14:creationId xmlns:p14="http://schemas.microsoft.com/office/powerpoint/2010/main" val="1391822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BEBD1-FF71-703B-7A0A-7D79F4270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6066A-F335-F3F4-37F1-D694606A3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2. 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45121-AA04-B714-F11E-DE8296B95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60913"/>
          </a:xfrm>
        </p:spPr>
        <p:txBody>
          <a:bodyPr>
            <a:normAutofit fontScale="25000" lnSpcReduction="20000"/>
          </a:bodyPr>
          <a:lstStyle/>
          <a:p>
            <a:r>
              <a:rPr lang="en-US" sz="9600" b="0" i="0" dirty="0">
                <a:solidFill>
                  <a:srgbClr val="000000"/>
                </a:solidFill>
                <a:effectLst/>
                <a:latin typeface="+mn-lt"/>
              </a:rPr>
              <a:t>What’s a representation?</a:t>
            </a:r>
          </a:p>
          <a:p>
            <a:pPr lvl="1"/>
            <a:r>
              <a:rPr lang="en-US" sz="9600" b="0" i="0" dirty="0">
                <a:solidFill>
                  <a:srgbClr val="000000"/>
                </a:solidFill>
                <a:effectLst/>
                <a:latin typeface="+mn-lt"/>
              </a:rPr>
              <a:t>Example:</a:t>
            </a:r>
          </a:p>
          <a:p>
            <a:pPr lvl="2"/>
            <a:r>
              <a:rPr lang="en-US" sz="9600" b="0" i="0" dirty="0">
                <a:solidFill>
                  <a:srgbClr val="000000"/>
                </a:solidFill>
                <a:effectLst/>
                <a:latin typeface="+mn-lt"/>
              </a:rPr>
              <a:t>A color image can be encoded in the RGB format (red-green-blue) or in the HSV format (hue-saturation-value)</a:t>
            </a:r>
          </a:p>
          <a:p>
            <a:pPr lvl="2"/>
            <a:r>
              <a:rPr lang="en-US" sz="9600" b="0" i="0" dirty="0">
                <a:solidFill>
                  <a:srgbClr val="000000"/>
                </a:solidFill>
                <a:effectLst/>
                <a:latin typeface="+mn-lt"/>
              </a:rPr>
              <a:t>Two different representations of the same data</a:t>
            </a:r>
          </a:p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4373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1. Example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396752"/>
          </a:xfrm>
        </p:spPr>
        <p:txBody>
          <a:bodyPr>
            <a:normAutofit fontScale="92500"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+mn-lt"/>
              </a:rPr>
              <a:t>Consider an x-axis, a y-axis, and some points </a:t>
            </a:r>
            <a:r>
              <a:rPr lang="en-US" sz="3000" b="0" i="0" dirty="0">
                <a:solidFill>
                  <a:srgbClr val="000000"/>
                </a:solidFill>
                <a:effectLst/>
                <a:latin typeface="+mn-lt"/>
              </a:rPr>
              <a:t>represented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+mn-lt"/>
              </a:rPr>
              <a:t> by their coordinates in the (x, y) system</a:t>
            </a:r>
            <a:r>
              <a:rPr lang="en-US" sz="2800" dirty="0"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8B6624-E42A-4D22-B349-997C1C075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577" y="3068960"/>
            <a:ext cx="2790845" cy="308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97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2. Example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As you can see, we have a few white points and a few black points</a:t>
            </a:r>
            <a:endParaRPr lang="en-US" sz="2000" dirty="0">
              <a:solidFill>
                <a:srgbClr val="000000"/>
              </a:solidFill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Let’s say we want to develop an algorithm that can take the coordinates (x, y) of a point and output whether that point is likely to be black or to be white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The inputs are the coordinates of our points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The expected outputs are the colors of our points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A way to measure whether our algorithm is doing a good job could be, for instance, the percentage of points that are being correctly classified</a:t>
            </a:r>
            <a:r>
              <a:rPr lang="en-US" sz="2000" dirty="0">
                <a:latin typeface="+mn-lt"/>
              </a:rPr>
              <a:t> 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47888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3. Example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56791"/>
          </a:xfrm>
        </p:spPr>
        <p:txBody>
          <a:bodyPr>
            <a:normAutofit fontScale="25000" lnSpcReduction="20000"/>
          </a:bodyPr>
          <a:lstStyle/>
          <a:p>
            <a:r>
              <a:rPr lang="en-US" sz="9600" b="0" i="0" dirty="0">
                <a:solidFill>
                  <a:srgbClr val="FF0000"/>
                </a:solidFill>
                <a:effectLst/>
                <a:latin typeface="+mn-lt"/>
              </a:rPr>
              <a:t>What we need here is a new representation of our data that cleanly separates the white points from the black points</a:t>
            </a:r>
          </a:p>
          <a:p>
            <a:r>
              <a:rPr lang="en-US" sz="9600" b="0" i="0" dirty="0">
                <a:solidFill>
                  <a:srgbClr val="000000"/>
                </a:solidFill>
                <a:effectLst/>
                <a:latin typeface="+mn-lt"/>
              </a:rPr>
              <a:t>One transformation we could use, among many other possibilities, would be a coordinate change</a:t>
            </a:r>
            <a:r>
              <a:rPr lang="en-US" sz="9600" dirty="0">
                <a:latin typeface="+mn-lt"/>
              </a:rPr>
              <a:t>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CA" dirty="0"/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3DB35-9CF1-492F-9A8E-FF10ADEE10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618" y="3429000"/>
            <a:ext cx="7086764" cy="259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4216"/>
      </p:ext>
    </p:extLst>
  </p:cSld>
  <p:clrMapOvr>
    <a:masterClrMapping/>
  </p:clrMapOvr>
</p:sld>
</file>

<file path=ppt/theme/theme1.xml><?xml version="1.0" encoding="utf-8"?>
<a:theme xmlns:a="http://schemas.openxmlformats.org/drawingml/2006/main" name="Fanshawe_Theme">
  <a:themeElements>
    <a:clrScheme name="Custom 1">
      <a:dk1>
        <a:srgbClr val="000000"/>
      </a:dk1>
      <a:lt1>
        <a:srgbClr val="FFFFFF"/>
      </a:lt1>
      <a:dk2>
        <a:srgbClr val="636369"/>
      </a:dk2>
      <a:lt2>
        <a:srgbClr val="DEDEDE"/>
      </a:lt2>
      <a:accent1>
        <a:srgbClr val="E12319"/>
      </a:accent1>
      <a:accent2>
        <a:srgbClr val="E12319"/>
      </a:accent2>
      <a:accent3>
        <a:srgbClr val="B2272C"/>
      </a:accent3>
      <a:accent4>
        <a:srgbClr val="A02B2F"/>
      </a:accent4>
      <a:accent5>
        <a:srgbClr val="636369"/>
      </a:accent5>
      <a:accent6>
        <a:srgbClr val="636369"/>
      </a:accent6>
      <a:hlink>
        <a:srgbClr val="E12319"/>
      </a:hlink>
      <a:folHlink>
        <a:srgbClr val="B2272C"/>
      </a:folHlink>
    </a:clrScheme>
    <a:fontScheme name="Test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nshawe_Theme" id="{2AB755E2-F30A-4603-8A1A-32DAE8137AE7}" vid="{AABFD89F-415E-4566-8E83-047AA5154A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Fanshawe_Theme</Template>
  <TotalTime>4683</TotalTime>
  <Words>1982</Words>
  <Application>Microsoft Office PowerPoint</Application>
  <PresentationFormat>On-screen Show (4:3)</PresentationFormat>
  <Paragraphs>157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Aptos</vt:lpstr>
      <vt:lpstr>Arial</vt:lpstr>
      <vt:lpstr>Montserrat</vt:lpstr>
      <vt:lpstr>Montserrat Medium</vt:lpstr>
      <vt:lpstr>Fanshawe_Theme</vt:lpstr>
      <vt:lpstr>INFO-3142</vt:lpstr>
      <vt:lpstr>The AI-Hierarchy</vt:lpstr>
      <vt:lpstr>Machine Learning</vt:lpstr>
      <vt:lpstr>Deep Learning Basics</vt:lpstr>
      <vt:lpstr>1. Data Transformation</vt:lpstr>
      <vt:lpstr>2. Data Transformation</vt:lpstr>
      <vt:lpstr>1. Example Transformation</vt:lpstr>
      <vt:lpstr>2. Example Transformation</vt:lpstr>
      <vt:lpstr>3. Example Transformation</vt:lpstr>
      <vt:lpstr>4. Example Transformation</vt:lpstr>
      <vt:lpstr>5. Example Transformation</vt:lpstr>
      <vt:lpstr>6. Example Transformation</vt:lpstr>
      <vt:lpstr>7. Example Transformation</vt:lpstr>
      <vt:lpstr>8. Example Transformation</vt:lpstr>
      <vt:lpstr>1. Deep Learning</vt:lpstr>
      <vt:lpstr>1. Deep Learning Concepts</vt:lpstr>
      <vt:lpstr>2. Deep Learning Concepts</vt:lpstr>
      <vt:lpstr>3. Deep Learning Concepts</vt:lpstr>
      <vt:lpstr>1. MNIST Database</vt:lpstr>
      <vt:lpstr>2. MNIST Database</vt:lpstr>
      <vt:lpstr>3. MNIST Database</vt:lpstr>
      <vt:lpstr>1. How Deep Learning Works</vt:lpstr>
      <vt:lpstr>2. How Deep Learning Works</vt:lpstr>
      <vt:lpstr>3. How Deep Learning Works</vt:lpstr>
      <vt:lpstr>4. How Deep Learning Works</vt:lpstr>
      <vt:lpstr>5. How Deep Learning Works</vt:lpstr>
      <vt:lpstr>6. How Deep Learning Works</vt:lpstr>
      <vt:lpstr>7. How Deep Learning Works</vt:lpstr>
      <vt:lpstr>8. How Deep Learning Works</vt:lpstr>
      <vt:lpstr>9. How Deep Learning Works</vt:lpstr>
      <vt:lpstr>1. Backpropagation</vt:lpstr>
      <vt:lpstr>2. Backpropagation</vt:lpstr>
      <vt:lpstr>3. Backpropagation</vt:lpstr>
      <vt:lpstr>4. Backpropagation</vt:lpstr>
      <vt:lpstr>1. A Final Mental Metaphor</vt:lpstr>
      <vt:lpstr>2. A Final Mental Metaphor</vt:lpstr>
      <vt:lpstr>3. A Final Mental Metaphor</vt:lpstr>
      <vt:lpstr>4. A Final Mental Metaphor</vt:lpstr>
      <vt:lpstr>Introductory Video</vt:lpstr>
      <vt:lpstr>Deep Learning Videos (Really Good!)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Jim</dc:creator>
  <cp:lastModifiedBy>Jim Cooper</cp:lastModifiedBy>
  <cp:revision>310</cp:revision>
  <dcterms:created xsi:type="dcterms:W3CDTF">2010-01-05T18:25:55Z</dcterms:created>
  <dcterms:modified xsi:type="dcterms:W3CDTF">2025-09-10T17:25:02Z</dcterms:modified>
</cp:coreProperties>
</file>

<file path=docProps/thumbnail.jpeg>
</file>